
<file path=[Content_Types].xml><?xml version="1.0" encoding="utf-8"?>
<Types xmlns="http://schemas.openxmlformats.org/package/2006/content-types">
  <Default Extension="png" ContentType="image/png"/>
  <Default Extension="rels" ContentType="application/vnd.openxmlformats-package.relationships+xml"/>
  <Default Extension="jpeg" ContentType="image/jpeg"/>
  <Default Extension="xml" ContentType="application/xml"/>
  <Override PartName="/ppt/slides/slide11.xml" ContentType="application/vnd.openxmlformats-officedocument.presentationml.slide+xml"/>
  <Override PartName="/ppt/presentation.xml" ContentType="application/vnd.openxmlformats-officedocument.presentationml.presentation.main+xml"/>
  <Override PartName="/ppt/slides/slide3.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Layouts/slideLayout28.xml" ContentType="application/vnd.openxmlformats-officedocument.presentationml.slideLayout+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31.xml" ContentType="application/vnd.openxmlformats-officedocument.presentationml.slideLayout+xml"/>
  <Override PartName="/ppt/slideLayouts/slideLayout14.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2.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23.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theme/theme6.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7" r:id="rId2"/>
    <p:sldMasterId id="2147483684" r:id="rId3"/>
    <p:sldMasterId id="2147483696" r:id="rId4"/>
  </p:sldMasterIdLst>
  <p:notesMasterIdLst>
    <p:notesMasterId r:id="rId16"/>
  </p:notesMasterIdLst>
  <p:handoutMasterIdLst>
    <p:handoutMasterId r:id="rId17"/>
  </p:handoutMasterIdLst>
  <p:sldIdLst>
    <p:sldId id="256" r:id="rId5"/>
    <p:sldId id="348" r:id="rId6"/>
    <p:sldId id="359" r:id="rId7"/>
    <p:sldId id="360" r:id="rId8"/>
    <p:sldId id="361" r:id="rId9"/>
    <p:sldId id="362" r:id="rId10"/>
    <p:sldId id="363" r:id="rId11"/>
    <p:sldId id="364" r:id="rId12"/>
    <p:sldId id="373" r:id="rId13"/>
    <p:sldId id="365" r:id="rId14"/>
    <p:sldId id="372" r:id="rId15"/>
  </p:sldIdLst>
  <p:sldSz cx="9144000" cy="6858000" type="screen4x3"/>
  <p:notesSz cx="6781800" cy="9926638"/>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4D74"/>
    <a:srgbClr val="FFFF99"/>
    <a:srgbClr val="FF9900"/>
    <a:srgbClr val="003399"/>
    <a:srgbClr val="0099CC"/>
    <a:srgbClr val="006666"/>
    <a:srgbClr val="0000FF"/>
    <a:srgbClr val="009900"/>
    <a:srgbClr val="00FF00"/>
    <a:srgbClr val="FF0000"/>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506" autoAdjust="0"/>
    <p:restoredTop sz="86371" autoAdjust="0"/>
  </p:normalViewPr>
  <p:slideViewPr>
    <p:cSldViewPr>
      <p:cViewPr>
        <p:scale>
          <a:sx n="80" d="100"/>
          <a:sy n="80" d="100"/>
        </p:scale>
        <p:origin x="-1362" y="-2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5" d="100"/>
          <a:sy n="65" d="100"/>
        </p:scale>
        <p:origin x="-2856" y="-102"/>
      </p:cViewPr>
      <p:guideLst>
        <p:guide orient="horz" pos="3126"/>
        <p:guide pos="21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5" Type="http://schemas.openxmlformats.org/officeDocument/2006/relationships/customXml" Target="../customXml/item4.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ustomXml" Target="../customXml/item3.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ustomXml" Target="../customXml/item2.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1" y="1"/>
            <a:ext cx="2939519" cy="496888"/>
          </a:xfrm>
          <a:prstGeom prst="rect">
            <a:avLst/>
          </a:prstGeom>
          <a:noFill/>
          <a:ln w="9525">
            <a:noFill/>
            <a:miter lim="800000"/>
            <a:headEnd/>
            <a:tailEnd/>
          </a:ln>
        </p:spPr>
        <p:txBody>
          <a:bodyPr vert="horz" wrap="square" lIns="91328" tIns="45663" rIns="91328" bIns="45663" numCol="1" anchor="t" anchorCtr="0" compatLnSpc="1">
            <a:prstTxWarp prst="textNoShape">
              <a:avLst/>
            </a:prstTxWarp>
          </a:bodyPr>
          <a:lstStyle>
            <a:lvl1pPr>
              <a:defRPr sz="1200">
                <a:latin typeface="Arial" charset="0"/>
                <a:cs typeface="+mn-cs"/>
              </a:defRPr>
            </a:lvl1pPr>
          </a:lstStyle>
          <a:p>
            <a:pPr>
              <a:defRPr/>
            </a:pPr>
            <a:endParaRPr lang="en-US"/>
          </a:p>
        </p:txBody>
      </p:sp>
      <p:sp>
        <p:nvSpPr>
          <p:cNvPr id="21507" name="Rectangle 3"/>
          <p:cNvSpPr>
            <a:spLocks noGrp="1" noChangeArrowheads="1"/>
          </p:cNvSpPr>
          <p:nvPr>
            <p:ph type="dt" sz="quarter" idx="1"/>
          </p:nvPr>
        </p:nvSpPr>
        <p:spPr bwMode="auto">
          <a:xfrm>
            <a:off x="3840698" y="1"/>
            <a:ext cx="2939519" cy="496888"/>
          </a:xfrm>
          <a:prstGeom prst="rect">
            <a:avLst/>
          </a:prstGeom>
          <a:noFill/>
          <a:ln w="9525">
            <a:noFill/>
            <a:miter lim="800000"/>
            <a:headEnd/>
            <a:tailEnd/>
          </a:ln>
        </p:spPr>
        <p:txBody>
          <a:bodyPr vert="horz" wrap="square" lIns="91328" tIns="45663" rIns="91328" bIns="45663" numCol="1" anchor="t" anchorCtr="0" compatLnSpc="1">
            <a:prstTxWarp prst="textNoShape">
              <a:avLst/>
            </a:prstTxWarp>
          </a:bodyPr>
          <a:lstStyle>
            <a:lvl1pPr algn="r">
              <a:defRPr sz="1200">
                <a:latin typeface="Arial" charset="0"/>
                <a:cs typeface="+mn-cs"/>
              </a:defRPr>
            </a:lvl1pPr>
          </a:lstStyle>
          <a:p>
            <a:pPr>
              <a:defRPr/>
            </a:pPr>
            <a:endParaRPr lang="en-US"/>
          </a:p>
        </p:txBody>
      </p:sp>
      <p:sp>
        <p:nvSpPr>
          <p:cNvPr id="21508" name="Rectangle 4"/>
          <p:cNvSpPr>
            <a:spLocks noGrp="1" noChangeArrowheads="1"/>
          </p:cNvSpPr>
          <p:nvPr>
            <p:ph type="ftr" sz="quarter" idx="2"/>
          </p:nvPr>
        </p:nvSpPr>
        <p:spPr bwMode="auto">
          <a:xfrm>
            <a:off x="1" y="9428163"/>
            <a:ext cx="2939519" cy="496887"/>
          </a:xfrm>
          <a:prstGeom prst="rect">
            <a:avLst/>
          </a:prstGeom>
          <a:noFill/>
          <a:ln w="9525">
            <a:noFill/>
            <a:miter lim="800000"/>
            <a:headEnd/>
            <a:tailEnd/>
          </a:ln>
        </p:spPr>
        <p:txBody>
          <a:bodyPr vert="horz" wrap="square" lIns="91328" tIns="45663" rIns="91328" bIns="45663" numCol="1" anchor="b" anchorCtr="0" compatLnSpc="1">
            <a:prstTxWarp prst="textNoShape">
              <a:avLst/>
            </a:prstTxWarp>
          </a:bodyPr>
          <a:lstStyle>
            <a:lvl1pPr>
              <a:defRPr sz="1200">
                <a:latin typeface="Arial" charset="0"/>
                <a:cs typeface="+mn-cs"/>
              </a:defRPr>
            </a:lvl1pPr>
          </a:lstStyle>
          <a:p>
            <a:pPr>
              <a:defRPr/>
            </a:pPr>
            <a:endParaRPr lang="en-US"/>
          </a:p>
        </p:txBody>
      </p:sp>
      <p:sp>
        <p:nvSpPr>
          <p:cNvPr id="21509" name="Rectangle 5"/>
          <p:cNvSpPr>
            <a:spLocks noGrp="1" noChangeArrowheads="1"/>
          </p:cNvSpPr>
          <p:nvPr>
            <p:ph type="sldNum" sz="quarter" idx="3"/>
          </p:nvPr>
        </p:nvSpPr>
        <p:spPr bwMode="auto">
          <a:xfrm>
            <a:off x="3840698" y="9428163"/>
            <a:ext cx="2939519" cy="496887"/>
          </a:xfrm>
          <a:prstGeom prst="rect">
            <a:avLst/>
          </a:prstGeom>
          <a:noFill/>
          <a:ln w="9525">
            <a:noFill/>
            <a:miter lim="800000"/>
            <a:headEnd/>
            <a:tailEnd/>
          </a:ln>
        </p:spPr>
        <p:txBody>
          <a:bodyPr vert="horz" wrap="square" lIns="91328" tIns="45663" rIns="91328" bIns="45663" numCol="1" anchor="b" anchorCtr="0" compatLnSpc="1">
            <a:prstTxWarp prst="textNoShape">
              <a:avLst/>
            </a:prstTxWarp>
          </a:bodyPr>
          <a:lstStyle>
            <a:lvl1pPr algn="r">
              <a:defRPr sz="1200">
                <a:latin typeface="Arial" charset="0"/>
                <a:cs typeface="+mn-cs"/>
              </a:defRPr>
            </a:lvl1pPr>
          </a:lstStyle>
          <a:p>
            <a:pPr>
              <a:defRPr/>
            </a:pPr>
            <a:fld id="{8FAEBFFC-D961-4508-B6BA-DC08FC9850AE}" type="slidenum">
              <a:rPr lang="en-US"/>
              <a:pPr>
                <a:defRPr/>
              </a:pPr>
              <a:t>‹Nº›</a:t>
            </a:fld>
            <a:endParaRPr 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1"/>
            <a:ext cx="2939519" cy="496888"/>
          </a:xfrm>
          <a:prstGeom prst="rect">
            <a:avLst/>
          </a:prstGeom>
          <a:noFill/>
          <a:ln w="9525">
            <a:noFill/>
            <a:miter lim="800000"/>
            <a:headEnd/>
            <a:tailEnd/>
          </a:ln>
        </p:spPr>
        <p:txBody>
          <a:bodyPr vert="horz" wrap="square" lIns="91328" tIns="45663" rIns="91328" bIns="45663" numCol="1" anchor="t" anchorCtr="0" compatLnSpc="1">
            <a:prstTxWarp prst="textNoShape">
              <a:avLst/>
            </a:prstTxWarp>
          </a:bodyPr>
          <a:lstStyle>
            <a:lvl1pPr>
              <a:defRPr sz="1200">
                <a:latin typeface="Arial" charset="0"/>
                <a:cs typeface="+mn-cs"/>
              </a:defRPr>
            </a:lvl1pPr>
          </a:lstStyle>
          <a:p>
            <a:pPr>
              <a:defRPr/>
            </a:pPr>
            <a:endParaRPr lang="en-US"/>
          </a:p>
        </p:txBody>
      </p:sp>
      <p:sp>
        <p:nvSpPr>
          <p:cNvPr id="3075" name="Rectangle 3"/>
          <p:cNvSpPr>
            <a:spLocks noGrp="1" noChangeArrowheads="1"/>
          </p:cNvSpPr>
          <p:nvPr>
            <p:ph type="dt" idx="1"/>
          </p:nvPr>
        </p:nvSpPr>
        <p:spPr bwMode="auto">
          <a:xfrm>
            <a:off x="3840698" y="1"/>
            <a:ext cx="2939519" cy="496888"/>
          </a:xfrm>
          <a:prstGeom prst="rect">
            <a:avLst/>
          </a:prstGeom>
          <a:noFill/>
          <a:ln w="9525">
            <a:noFill/>
            <a:miter lim="800000"/>
            <a:headEnd/>
            <a:tailEnd/>
          </a:ln>
        </p:spPr>
        <p:txBody>
          <a:bodyPr vert="horz" wrap="square" lIns="91328" tIns="45663" rIns="91328" bIns="45663" numCol="1" anchor="t" anchorCtr="0" compatLnSpc="1">
            <a:prstTxWarp prst="textNoShape">
              <a:avLst/>
            </a:prstTxWarp>
          </a:bodyPr>
          <a:lstStyle>
            <a:lvl1pPr algn="r">
              <a:defRPr sz="1200">
                <a:latin typeface="Arial" charset="0"/>
                <a:cs typeface="+mn-cs"/>
              </a:defRPr>
            </a:lvl1pPr>
          </a:lstStyle>
          <a:p>
            <a:pPr>
              <a:defRPr/>
            </a:pPr>
            <a:endParaRPr lang="en-US"/>
          </a:p>
        </p:txBody>
      </p:sp>
      <p:sp>
        <p:nvSpPr>
          <p:cNvPr id="65540" name="Rectangle 4"/>
          <p:cNvSpPr>
            <a:spLocks noGrp="1" noRot="1" noChangeAspect="1" noChangeArrowheads="1" noTextEdit="1"/>
          </p:cNvSpPr>
          <p:nvPr>
            <p:ph type="sldImg" idx="2"/>
          </p:nvPr>
        </p:nvSpPr>
        <p:spPr bwMode="auto">
          <a:xfrm>
            <a:off x="911225" y="744538"/>
            <a:ext cx="4962525" cy="3722687"/>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79448" y="4714876"/>
            <a:ext cx="5422906" cy="4467225"/>
          </a:xfrm>
          <a:prstGeom prst="rect">
            <a:avLst/>
          </a:prstGeom>
          <a:noFill/>
          <a:ln w="9525">
            <a:noFill/>
            <a:miter lim="800000"/>
            <a:headEnd/>
            <a:tailEnd/>
          </a:ln>
        </p:spPr>
        <p:txBody>
          <a:bodyPr vert="horz" wrap="square" lIns="91328" tIns="45663" rIns="91328" bIns="4566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1" y="9428163"/>
            <a:ext cx="2939519" cy="496887"/>
          </a:xfrm>
          <a:prstGeom prst="rect">
            <a:avLst/>
          </a:prstGeom>
          <a:noFill/>
          <a:ln w="9525">
            <a:noFill/>
            <a:miter lim="800000"/>
            <a:headEnd/>
            <a:tailEnd/>
          </a:ln>
        </p:spPr>
        <p:txBody>
          <a:bodyPr vert="horz" wrap="square" lIns="91328" tIns="45663" rIns="91328" bIns="45663" numCol="1" anchor="b" anchorCtr="0" compatLnSpc="1">
            <a:prstTxWarp prst="textNoShape">
              <a:avLst/>
            </a:prstTxWarp>
          </a:bodyPr>
          <a:lstStyle>
            <a:lvl1pPr>
              <a:defRPr sz="1200">
                <a:latin typeface="Arial" charset="0"/>
                <a:cs typeface="+mn-cs"/>
              </a:defRPr>
            </a:lvl1pPr>
          </a:lstStyle>
          <a:p>
            <a:pPr>
              <a:defRPr/>
            </a:pPr>
            <a:endParaRPr lang="en-US"/>
          </a:p>
        </p:txBody>
      </p:sp>
      <p:sp>
        <p:nvSpPr>
          <p:cNvPr id="3079" name="Rectangle 7"/>
          <p:cNvSpPr>
            <a:spLocks noGrp="1" noChangeArrowheads="1"/>
          </p:cNvSpPr>
          <p:nvPr>
            <p:ph type="sldNum" sz="quarter" idx="5"/>
          </p:nvPr>
        </p:nvSpPr>
        <p:spPr bwMode="auto">
          <a:xfrm>
            <a:off x="3840698" y="9428163"/>
            <a:ext cx="2939519" cy="496887"/>
          </a:xfrm>
          <a:prstGeom prst="rect">
            <a:avLst/>
          </a:prstGeom>
          <a:noFill/>
          <a:ln w="9525">
            <a:noFill/>
            <a:miter lim="800000"/>
            <a:headEnd/>
            <a:tailEnd/>
          </a:ln>
        </p:spPr>
        <p:txBody>
          <a:bodyPr vert="horz" wrap="square" lIns="91328" tIns="45663" rIns="91328" bIns="45663" numCol="1" anchor="b" anchorCtr="0" compatLnSpc="1">
            <a:prstTxWarp prst="textNoShape">
              <a:avLst/>
            </a:prstTxWarp>
          </a:bodyPr>
          <a:lstStyle>
            <a:lvl1pPr algn="r">
              <a:defRPr sz="1200">
                <a:latin typeface="Arial" charset="0"/>
                <a:cs typeface="+mn-cs"/>
              </a:defRPr>
            </a:lvl1pPr>
          </a:lstStyle>
          <a:p>
            <a:pPr>
              <a:defRPr/>
            </a:pPr>
            <a:fld id="{CB33F24A-EA4B-41A0-8608-EB69306753FC}" type="slidenum">
              <a:rPr lang="en-US"/>
              <a:pPr>
                <a:defRPr/>
              </a:pPr>
              <a:t>‹Nº›</a:t>
            </a:fld>
            <a:endParaRPr 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8"/>
          <p:cNvPicPr>
            <a:picLocks noChangeAspect="1" noChangeArrowheads="1"/>
          </p:cNvPicPr>
          <p:nvPr userDrawn="1"/>
        </p:nvPicPr>
        <p:blipFill>
          <a:blip r:embed="rId2" cstate="print"/>
          <a:srcRect/>
          <a:stretch>
            <a:fillRect/>
          </a:stretch>
        </p:blipFill>
        <p:spPr bwMode="auto">
          <a:xfrm>
            <a:off x="0" y="1588"/>
            <a:ext cx="9144000" cy="6856412"/>
          </a:xfrm>
          <a:prstGeom prst="rect">
            <a:avLst/>
          </a:prstGeom>
          <a:noFill/>
          <a:ln w="9525">
            <a:noFill/>
            <a:miter lim="800000"/>
            <a:headEnd/>
            <a:tailEnd/>
          </a:ln>
        </p:spPr>
      </p:pic>
      <p:pic>
        <p:nvPicPr>
          <p:cNvPr id="5" name="Picture 35" descr="CEER_Transparent_ppt"/>
          <p:cNvPicPr>
            <a:picLocks noChangeAspect="1" noChangeArrowheads="1"/>
          </p:cNvPicPr>
          <p:nvPr userDrawn="1"/>
        </p:nvPicPr>
        <p:blipFill>
          <a:blip r:embed="rId3" cstate="print"/>
          <a:srcRect/>
          <a:stretch>
            <a:fillRect/>
          </a:stretch>
        </p:blipFill>
        <p:spPr bwMode="auto">
          <a:xfrm>
            <a:off x="142875" y="117475"/>
            <a:ext cx="1400175" cy="1079500"/>
          </a:xfrm>
          <a:prstGeom prst="rect">
            <a:avLst/>
          </a:prstGeom>
          <a:noFill/>
          <a:ln w="9525">
            <a:noFill/>
            <a:miter lim="800000"/>
            <a:headEnd/>
            <a:tailEnd/>
          </a:ln>
        </p:spPr>
      </p:pic>
      <p:sp>
        <p:nvSpPr>
          <p:cNvPr id="23558" name="Rectangle 6"/>
          <p:cNvSpPr>
            <a:spLocks noGrp="1" noChangeArrowheads="1"/>
          </p:cNvSpPr>
          <p:nvPr>
            <p:ph type="subTitle" idx="1"/>
          </p:nvPr>
        </p:nvSpPr>
        <p:spPr>
          <a:xfrm>
            <a:off x="692150" y="4413250"/>
            <a:ext cx="6400800" cy="1752600"/>
          </a:xfrm>
        </p:spPr>
        <p:txBody>
          <a:bodyPr/>
          <a:lstStyle>
            <a:lvl1pPr marL="0" indent="0">
              <a:buFontTx/>
              <a:buNone/>
              <a:defRPr sz="2800"/>
            </a:lvl1pPr>
          </a:lstStyle>
          <a:p>
            <a:r>
              <a:rPr lang="en-GB" dirty="0"/>
              <a:t>Speaker</a:t>
            </a:r>
            <a:endParaRPr lang="en-US" dirty="0"/>
          </a:p>
          <a:p>
            <a:r>
              <a:rPr lang="en-US" dirty="0"/>
              <a:t>Meeting, l</a:t>
            </a:r>
            <a:r>
              <a:rPr lang="en-GB" dirty="0" err="1"/>
              <a:t>ocation</a:t>
            </a:r>
            <a:r>
              <a:rPr lang="en-GB" dirty="0"/>
              <a:t>, date, etc.</a:t>
            </a:r>
            <a:endParaRPr lang="en-US" dirty="0"/>
          </a:p>
        </p:txBody>
      </p:sp>
      <p:sp>
        <p:nvSpPr>
          <p:cNvPr id="23561" name="Rectangle 9"/>
          <p:cNvSpPr>
            <a:spLocks noGrp="1" noChangeArrowheads="1"/>
          </p:cNvSpPr>
          <p:nvPr>
            <p:ph type="ctrTitle"/>
          </p:nvPr>
        </p:nvSpPr>
        <p:spPr>
          <a:xfrm>
            <a:off x="685800" y="2130425"/>
            <a:ext cx="7772400" cy="1470025"/>
          </a:xfrm>
        </p:spPr>
        <p:txBody>
          <a:bodyPr anchorCtr="0"/>
          <a:lstStyle>
            <a:lvl1pPr algn="l">
              <a:defRPr sz="4400">
                <a:solidFill>
                  <a:srgbClr val="264D74"/>
                </a:solidFill>
              </a:defRPr>
            </a:lvl1pPr>
          </a:lstStyle>
          <a:p>
            <a:r>
              <a:rPr lang="en-US" dirty="0"/>
              <a:t>Title of presentation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fr-BE"/>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771775" y="331788"/>
            <a:ext cx="6264275" cy="576262"/>
          </a:xfrm>
          <a:prstGeom prst="rect">
            <a:avLst/>
          </a:prstGeom>
        </p:spPr>
        <p:txBody>
          <a:bodyPr/>
          <a:lstStyle/>
          <a:p>
            <a:r>
              <a:rPr lang="en-US" smtClean="0"/>
              <a:t>Click to edit Master title style</a:t>
            </a:r>
            <a:endParaRPr lang="fr-B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fr-BE"/>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fr-BE"/>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BE"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771775" y="331788"/>
            <a:ext cx="6264275" cy="576262"/>
          </a:xfrm>
          <a:prstGeom prst="rect">
            <a:avLst/>
          </a:prstGeom>
        </p:spPr>
        <p:txBody>
          <a:bodyPr/>
          <a:lstStyle/>
          <a:p>
            <a:r>
              <a:rPr lang="en-US" smtClean="0"/>
              <a:t>Click to edit Master title style</a:t>
            </a:r>
            <a:endParaRPr lang="fr-BE"/>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1338" y="331788"/>
            <a:ext cx="2144712" cy="5794375"/>
          </a:xfrm>
          <a:prstGeom prst="rect">
            <a:avLst/>
          </a:prstGeom>
        </p:spPr>
        <p:txBody>
          <a:bodyPr vert="eaVert"/>
          <a:lstStyle/>
          <a:p>
            <a:r>
              <a:rPr lang="en-US" smtClean="0"/>
              <a:t>Click to edit Master title style</a:t>
            </a:r>
            <a:endParaRPr lang="fr-BE"/>
          </a:p>
        </p:txBody>
      </p:sp>
      <p:sp>
        <p:nvSpPr>
          <p:cNvPr id="3" name="Vertical Text Placeholder 2"/>
          <p:cNvSpPr>
            <a:spLocks noGrp="1"/>
          </p:cNvSpPr>
          <p:nvPr>
            <p:ph type="body" orient="vert" idx="1"/>
          </p:nvPr>
        </p:nvSpPr>
        <p:spPr>
          <a:xfrm>
            <a:off x="457200" y="331788"/>
            <a:ext cx="6281738" cy="57943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fr-BE"/>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B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771775" y="331788"/>
            <a:ext cx="6264275" cy="576262"/>
          </a:xfrm>
          <a:prstGeom prst="rect">
            <a:avLst/>
          </a:prstGeom>
        </p:spPr>
        <p:txBody>
          <a:bodyPr/>
          <a:lstStyle/>
          <a:p>
            <a:r>
              <a:rPr lang="en-US" smtClean="0"/>
              <a:t>Click to edit Master title style</a:t>
            </a:r>
            <a:endParaRPr lang="fr-BE"/>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fr-BE"/>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771775" y="331788"/>
            <a:ext cx="6264275" cy="576262"/>
          </a:xfrm>
          <a:prstGeom prst="rect">
            <a:avLst/>
          </a:prstGeom>
        </p:spPr>
        <p:txBody>
          <a:bodyPr/>
          <a:lstStyle/>
          <a:p>
            <a:r>
              <a:rPr lang="en-US" smtClean="0"/>
              <a:t>Click to edit Master title style</a:t>
            </a:r>
            <a:endParaRPr lang="fr-BE"/>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fr-BE"/>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2"/>
          <p:cNvPicPr>
            <a:picLocks noChangeAspect="1" noChangeArrowheads="1"/>
          </p:cNvPicPr>
          <p:nvPr userDrawn="1"/>
        </p:nvPicPr>
        <p:blipFill>
          <a:blip r:embed="rId2" cstate="print"/>
          <a:srcRect/>
          <a:stretch>
            <a:fillRect/>
          </a:stretch>
        </p:blipFill>
        <p:spPr bwMode="auto">
          <a:xfrm>
            <a:off x="142875" y="142875"/>
            <a:ext cx="3000375" cy="857250"/>
          </a:xfrm>
          <a:prstGeom prst="rect">
            <a:avLst/>
          </a:prstGeom>
          <a:noFill/>
          <a:ln w="9525">
            <a:noFill/>
            <a:miter lim="800000"/>
            <a:headEnd/>
            <a:tailEnd/>
          </a:ln>
        </p:spPr>
      </p:pic>
      <p:sp>
        <p:nvSpPr>
          <p:cNvPr id="2" name="Title 1"/>
          <p:cNvSpPr>
            <a:spLocks noGrp="1"/>
          </p:cNvSpPr>
          <p:nvPr>
            <p:ph type="title"/>
          </p:nvPr>
        </p:nvSpPr>
        <p:spPr>
          <a:xfrm>
            <a:off x="2771775" y="331788"/>
            <a:ext cx="6264275" cy="576262"/>
          </a:xfrm>
          <a:prstGeom prst="rect">
            <a:avLst/>
          </a:prstGeom>
        </p:spPr>
        <p:txBody>
          <a:bodyPr/>
          <a:lstStyle/>
          <a:p>
            <a:r>
              <a:rPr lang="en-US" smtClean="0"/>
              <a:t>Click to edit Master title style</a:t>
            </a:r>
            <a:endParaRPr lang="fr-B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2" descr="newlogo_naturgas1"/>
          <p:cNvPicPr>
            <a:picLocks noChangeAspect="1" noChangeArrowheads="1"/>
          </p:cNvPicPr>
          <p:nvPr userDrawn="1"/>
        </p:nvPicPr>
        <p:blipFill>
          <a:blip r:embed="rId2" cstate="print"/>
          <a:srcRect/>
          <a:stretch>
            <a:fillRect/>
          </a:stretch>
        </p:blipFill>
        <p:spPr bwMode="auto">
          <a:xfrm>
            <a:off x="214313" y="142875"/>
            <a:ext cx="2286000" cy="546100"/>
          </a:xfrm>
          <a:prstGeom prst="rect">
            <a:avLst/>
          </a:prstGeom>
          <a:noFill/>
          <a:ln w="9525">
            <a:noFill/>
            <a:miter lim="800000"/>
            <a:headEnd/>
            <a:tailEnd/>
          </a:ln>
        </p:spPr>
      </p:pic>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fr-BE"/>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fr-BE"/>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BE"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771775" y="331788"/>
            <a:ext cx="6264275" cy="576262"/>
          </a:xfrm>
          <a:prstGeom prst="rect">
            <a:avLst/>
          </a:prstGeom>
        </p:spPr>
        <p:txBody>
          <a:bodyPr/>
          <a:lstStyle/>
          <a:p>
            <a:r>
              <a:rPr lang="en-US" smtClean="0"/>
              <a:t>Click to edit Master title style</a:t>
            </a:r>
            <a:endParaRPr lang="fr-BE"/>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1338" y="331788"/>
            <a:ext cx="2144712" cy="5794375"/>
          </a:xfrm>
          <a:prstGeom prst="rect">
            <a:avLst/>
          </a:prstGeom>
        </p:spPr>
        <p:txBody>
          <a:bodyPr vert="eaVert"/>
          <a:lstStyle/>
          <a:p>
            <a:r>
              <a:rPr lang="en-US" smtClean="0"/>
              <a:t>Click to edit Master title style</a:t>
            </a:r>
            <a:endParaRPr lang="fr-BE"/>
          </a:p>
        </p:txBody>
      </p:sp>
      <p:sp>
        <p:nvSpPr>
          <p:cNvPr id="3" name="Vertical Text Placeholder 2"/>
          <p:cNvSpPr>
            <a:spLocks noGrp="1"/>
          </p:cNvSpPr>
          <p:nvPr>
            <p:ph type="body" orient="vert" idx="1"/>
          </p:nvPr>
        </p:nvSpPr>
        <p:spPr>
          <a:xfrm>
            <a:off x="457200" y="331788"/>
            <a:ext cx="6281738" cy="57943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8"/>
          <p:cNvPicPr>
            <a:picLocks noChangeAspect="1" noChangeArrowheads="1"/>
          </p:cNvPicPr>
          <p:nvPr userDrawn="1"/>
        </p:nvPicPr>
        <p:blipFill>
          <a:blip r:embed="rId2" cstate="print"/>
          <a:srcRect/>
          <a:stretch>
            <a:fillRect/>
          </a:stretch>
        </p:blipFill>
        <p:spPr bwMode="auto">
          <a:xfrm>
            <a:off x="0" y="1588"/>
            <a:ext cx="9144000" cy="6856412"/>
          </a:xfrm>
          <a:prstGeom prst="rect">
            <a:avLst/>
          </a:prstGeom>
          <a:noFill/>
          <a:ln w="9525">
            <a:noFill/>
            <a:miter lim="800000"/>
            <a:headEnd/>
            <a:tailEnd/>
          </a:ln>
        </p:spPr>
      </p:pic>
      <p:pic>
        <p:nvPicPr>
          <p:cNvPr id="5" name="Picture 35" descr="CEER_Transparent_ppt"/>
          <p:cNvPicPr>
            <a:picLocks noChangeAspect="1" noChangeArrowheads="1"/>
          </p:cNvPicPr>
          <p:nvPr userDrawn="1"/>
        </p:nvPicPr>
        <p:blipFill>
          <a:blip r:embed="rId3" cstate="print"/>
          <a:srcRect/>
          <a:stretch>
            <a:fillRect/>
          </a:stretch>
        </p:blipFill>
        <p:spPr bwMode="auto">
          <a:xfrm>
            <a:off x="142875" y="117475"/>
            <a:ext cx="1400175" cy="1079500"/>
          </a:xfrm>
          <a:prstGeom prst="rect">
            <a:avLst/>
          </a:prstGeom>
          <a:noFill/>
          <a:ln w="9525">
            <a:noFill/>
            <a:miter lim="800000"/>
            <a:headEnd/>
            <a:tailEnd/>
          </a:ln>
        </p:spPr>
      </p:pic>
      <p:sp>
        <p:nvSpPr>
          <p:cNvPr id="23558" name="Rectangle 6"/>
          <p:cNvSpPr>
            <a:spLocks noGrp="1" noChangeArrowheads="1"/>
          </p:cNvSpPr>
          <p:nvPr>
            <p:ph type="subTitle" idx="1"/>
          </p:nvPr>
        </p:nvSpPr>
        <p:spPr>
          <a:xfrm>
            <a:off x="692150" y="4413250"/>
            <a:ext cx="6400800" cy="1752600"/>
          </a:xfrm>
        </p:spPr>
        <p:txBody>
          <a:bodyPr/>
          <a:lstStyle>
            <a:lvl1pPr marL="0" indent="0">
              <a:buFontTx/>
              <a:buNone/>
              <a:defRPr sz="2800"/>
            </a:lvl1pPr>
          </a:lstStyle>
          <a:p>
            <a:r>
              <a:rPr lang="en-GB" dirty="0"/>
              <a:t>Speaker</a:t>
            </a:r>
            <a:endParaRPr lang="en-US" dirty="0"/>
          </a:p>
          <a:p>
            <a:r>
              <a:rPr lang="en-US" dirty="0"/>
              <a:t>Meeting, l</a:t>
            </a:r>
            <a:r>
              <a:rPr lang="en-GB" dirty="0" err="1"/>
              <a:t>ocation</a:t>
            </a:r>
            <a:r>
              <a:rPr lang="en-GB" dirty="0"/>
              <a:t>, date, etc.</a:t>
            </a:r>
            <a:endParaRPr lang="en-US" dirty="0"/>
          </a:p>
        </p:txBody>
      </p:sp>
      <p:sp>
        <p:nvSpPr>
          <p:cNvPr id="23561" name="Rectangle 9"/>
          <p:cNvSpPr>
            <a:spLocks noGrp="1" noChangeArrowheads="1"/>
          </p:cNvSpPr>
          <p:nvPr>
            <p:ph type="ctrTitle"/>
          </p:nvPr>
        </p:nvSpPr>
        <p:spPr>
          <a:xfrm>
            <a:off x="685800" y="2130425"/>
            <a:ext cx="7772400" cy="1470025"/>
          </a:xfrm>
        </p:spPr>
        <p:txBody>
          <a:bodyPr anchorCtr="0"/>
          <a:lstStyle>
            <a:lvl1pPr algn="l">
              <a:defRPr sz="4400">
                <a:solidFill>
                  <a:srgbClr val="264D74"/>
                </a:solidFill>
              </a:defRPr>
            </a:lvl1pPr>
          </a:lstStyle>
          <a:p>
            <a:r>
              <a:rPr lang="en-US" dirty="0"/>
              <a:t>Title of presentation</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771775" y="331788"/>
            <a:ext cx="6264275" cy="576262"/>
          </a:xfrm>
        </p:spPr>
        <p:txBody>
          <a:bodyPr/>
          <a:lstStyle/>
          <a:p>
            <a:r>
              <a:rPr lang="en-US" smtClean="0"/>
              <a:t>Click to edit Master title style</a:t>
            </a:r>
            <a:endParaRPr lang="fr-BE"/>
          </a:p>
        </p:txBody>
      </p:sp>
      <p:sp>
        <p:nvSpPr>
          <p:cNvPr id="3" name="Table Placeholder 2"/>
          <p:cNvSpPr>
            <a:spLocks noGrp="1"/>
          </p:cNvSpPr>
          <p:nvPr>
            <p:ph type="tbl" idx="1"/>
          </p:nvPr>
        </p:nvSpPr>
        <p:spPr>
          <a:xfrm>
            <a:off x="457200" y="1600200"/>
            <a:ext cx="8229600" cy="4525963"/>
          </a:xfrm>
        </p:spPr>
        <p:txBody>
          <a:bodyPr/>
          <a:lstStyle/>
          <a:p>
            <a:pPr lvl="0"/>
            <a:endParaRPr lang="fr-BE" noProof="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771775" y="331788"/>
            <a:ext cx="6264275" cy="576262"/>
          </a:xfrm>
        </p:spPr>
        <p:txBody>
          <a:bodyPr/>
          <a:lstStyle/>
          <a:p>
            <a:r>
              <a:rPr lang="en-US" smtClean="0"/>
              <a:t>Click to edit Master title style</a:t>
            </a:r>
            <a:endParaRPr lang="fr-BE"/>
          </a:p>
        </p:txBody>
      </p:sp>
      <p:sp>
        <p:nvSpPr>
          <p:cNvPr id="3" name="Table Placeholder 2"/>
          <p:cNvSpPr>
            <a:spLocks noGrp="1"/>
          </p:cNvSpPr>
          <p:nvPr>
            <p:ph type="tbl" idx="1"/>
          </p:nvPr>
        </p:nvSpPr>
        <p:spPr>
          <a:xfrm>
            <a:off x="457200" y="1600200"/>
            <a:ext cx="8229600" cy="4525963"/>
          </a:xfrm>
        </p:spPr>
        <p:txBody>
          <a:bodyPr/>
          <a:lstStyle/>
          <a:p>
            <a:pPr lvl="0"/>
            <a:endParaRPr lang="fr-BE" noProof="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Tree>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fr-BE"/>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771775" y="331788"/>
            <a:ext cx="6264275" cy="576262"/>
          </a:xfrm>
          <a:prstGeom prst="rect">
            <a:avLst/>
          </a:prstGeom>
        </p:spPr>
        <p:txBody>
          <a:bodyPr/>
          <a:lstStyle/>
          <a:p>
            <a:r>
              <a:rPr lang="en-US" smtClean="0"/>
              <a:t>Click to edit Master title style</a:t>
            </a:r>
            <a:endParaRPr lang="fr-BE"/>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fr-BE"/>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771775" y="331788"/>
            <a:ext cx="6264275" cy="576262"/>
          </a:xfrm>
          <a:prstGeom prst="rect">
            <a:avLst/>
          </a:prstGeom>
        </p:spPr>
        <p:txBody>
          <a:bodyPr/>
          <a:lstStyle/>
          <a:p>
            <a:r>
              <a:rPr lang="en-US" smtClean="0"/>
              <a:t>Click to edit Master title style</a:t>
            </a:r>
            <a:endParaRPr lang="fr-BE"/>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4.pn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1.png"/><Relationship Id="rId5" Type="http://schemas.openxmlformats.org/officeDocument/2006/relationships/theme" Target="../theme/theme4.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10"/>
          <p:cNvPicPr>
            <a:picLocks noChangeAspect="1" noChangeArrowheads="1"/>
          </p:cNvPicPr>
          <p:nvPr userDrawn="1"/>
        </p:nvPicPr>
        <p:blipFill>
          <a:blip r:embed="rId7" cstate="print"/>
          <a:srcRect/>
          <a:stretch>
            <a:fillRect/>
          </a:stretch>
        </p:blipFill>
        <p:spPr bwMode="auto">
          <a:xfrm>
            <a:off x="1588" y="-7938"/>
            <a:ext cx="9142412" cy="6875463"/>
          </a:xfrm>
          <a:prstGeom prst="rect">
            <a:avLst/>
          </a:prstGeom>
          <a:noFill/>
          <a:ln w="9525">
            <a:noFill/>
            <a:miter lim="800000"/>
            <a:headEnd/>
            <a:tailEnd/>
          </a:ln>
        </p:spPr>
      </p:pic>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6" name="Rectangle 2"/>
          <p:cNvSpPr>
            <a:spLocks noGrp="1" noChangeArrowheads="1"/>
          </p:cNvSpPr>
          <p:nvPr>
            <p:ph type="title"/>
          </p:nvPr>
        </p:nvSpPr>
        <p:spPr bwMode="auto">
          <a:xfrm>
            <a:off x="2771775" y="331788"/>
            <a:ext cx="6264275" cy="576262"/>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036" name="Rectangle 12"/>
          <p:cNvSpPr>
            <a:spLocks noChangeArrowheads="1"/>
          </p:cNvSpPr>
          <p:nvPr/>
        </p:nvSpPr>
        <p:spPr bwMode="auto">
          <a:xfrm>
            <a:off x="8675688" y="6524625"/>
            <a:ext cx="538162" cy="304800"/>
          </a:xfrm>
          <a:prstGeom prst="rect">
            <a:avLst/>
          </a:prstGeom>
          <a:noFill/>
          <a:ln w="9525">
            <a:noFill/>
            <a:miter lim="800000"/>
            <a:headEnd/>
            <a:tailEnd/>
          </a:ln>
          <a:effectLst/>
        </p:spPr>
        <p:txBody>
          <a:bodyPr wrap="none">
            <a:spAutoFit/>
          </a:bodyPr>
          <a:lstStyle/>
          <a:p>
            <a:pPr>
              <a:defRPr/>
            </a:pPr>
            <a:fld id="{36CD2D80-1605-4F56-8B21-830BC666A9D6}" type="slidenum">
              <a:rPr lang="de-AT" sz="1400">
                <a:solidFill>
                  <a:schemeClr val="bg1"/>
                </a:solidFill>
                <a:latin typeface="Arial" charset="0"/>
                <a:cs typeface="+mn-cs"/>
              </a:rPr>
              <a:pPr>
                <a:defRPr/>
              </a:pPr>
              <a:t>‹Nº›</a:t>
            </a:fld>
            <a:endParaRPr lang="en-US" sz="1400" dirty="0">
              <a:solidFill>
                <a:schemeClr val="bg1"/>
              </a:solidFill>
              <a:latin typeface="Arial" charset="0"/>
              <a:cs typeface="+mn-cs"/>
            </a:endParaRPr>
          </a:p>
        </p:txBody>
      </p:sp>
      <p:pic>
        <p:nvPicPr>
          <p:cNvPr id="3078" name="Picture 23" descr="CEER_Transparent_ppt"/>
          <p:cNvPicPr>
            <a:picLocks noChangeAspect="1" noChangeArrowheads="1"/>
          </p:cNvPicPr>
          <p:nvPr userDrawn="1"/>
        </p:nvPicPr>
        <p:blipFill>
          <a:blip r:embed="rId8" cstate="print"/>
          <a:srcRect/>
          <a:stretch>
            <a:fillRect/>
          </a:stretch>
        </p:blipFill>
        <p:spPr bwMode="auto">
          <a:xfrm>
            <a:off x="214313" y="222250"/>
            <a:ext cx="889000" cy="6858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31" r:id="rId1"/>
    <p:sldLayoutId id="2147483705" r:id="rId2"/>
    <p:sldLayoutId id="2147483706" r:id="rId3"/>
    <p:sldLayoutId id="2147483707" r:id="rId4"/>
    <p:sldLayoutId id="2147483735" r:id="rId5"/>
  </p:sldLayoutIdLst>
  <p:hf hdr="0" dt="0"/>
  <p:txStyles>
    <p:titleStyle>
      <a:lvl1pPr algn="ctr" rtl="0" eaLnBrk="0" fontAlgn="base" hangingPunct="0">
        <a:spcBef>
          <a:spcPct val="0"/>
        </a:spcBef>
        <a:spcAft>
          <a:spcPct val="0"/>
        </a:spcAft>
        <a:defRPr sz="2800" b="1">
          <a:solidFill>
            <a:schemeClr val="bg1"/>
          </a:solidFill>
          <a:latin typeface="+mj-lt"/>
          <a:ea typeface="+mj-ea"/>
          <a:cs typeface="+mj-cs"/>
        </a:defRPr>
      </a:lvl1pPr>
      <a:lvl2pPr algn="ctr" rtl="0" eaLnBrk="0" fontAlgn="base" hangingPunct="0">
        <a:spcBef>
          <a:spcPct val="0"/>
        </a:spcBef>
        <a:spcAft>
          <a:spcPct val="0"/>
        </a:spcAft>
        <a:defRPr sz="2800" b="1">
          <a:solidFill>
            <a:schemeClr val="bg1"/>
          </a:solidFill>
          <a:latin typeface="Arial" charset="0"/>
        </a:defRPr>
      </a:lvl2pPr>
      <a:lvl3pPr algn="ctr" rtl="0" eaLnBrk="0" fontAlgn="base" hangingPunct="0">
        <a:spcBef>
          <a:spcPct val="0"/>
        </a:spcBef>
        <a:spcAft>
          <a:spcPct val="0"/>
        </a:spcAft>
        <a:defRPr sz="2800" b="1">
          <a:solidFill>
            <a:schemeClr val="bg1"/>
          </a:solidFill>
          <a:latin typeface="Arial" charset="0"/>
        </a:defRPr>
      </a:lvl3pPr>
      <a:lvl4pPr algn="ctr" rtl="0" eaLnBrk="0" fontAlgn="base" hangingPunct="0">
        <a:spcBef>
          <a:spcPct val="0"/>
        </a:spcBef>
        <a:spcAft>
          <a:spcPct val="0"/>
        </a:spcAft>
        <a:defRPr sz="2800" b="1">
          <a:solidFill>
            <a:schemeClr val="bg1"/>
          </a:solidFill>
          <a:latin typeface="Arial" charset="0"/>
        </a:defRPr>
      </a:lvl4pPr>
      <a:lvl5pPr algn="ctr" rtl="0" eaLnBrk="0" fontAlgn="base" hangingPunct="0">
        <a:spcBef>
          <a:spcPct val="0"/>
        </a:spcBef>
        <a:spcAft>
          <a:spcPct val="0"/>
        </a:spcAft>
        <a:defRPr sz="2800" b="1">
          <a:solidFill>
            <a:schemeClr val="bg1"/>
          </a:solidFill>
          <a:latin typeface="Arial" charset="0"/>
        </a:defRPr>
      </a:lvl5pPr>
      <a:lvl6pPr marL="457200" algn="ctr" rtl="0" fontAlgn="base">
        <a:spcBef>
          <a:spcPct val="0"/>
        </a:spcBef>
        <a:spcAft>
          <a:spcPct val="0"/>
        </a:spcAft>
        <a:defRPr sz="3600" b="1">
          <a:solidFill>
            <a:schemeClr val="bg1"/>
          </a:solidFill>
          <a:latin typeface="Arial" charset="0"/>
        </a:defRPr>
      </a:lvl6pPr>
      <a:lvl7pPr marL="914400" algn="ctr" rtl="0" fontAlgn="base">
        <a:spcBef>
          <a:spcPct val="0"/>
        </a:spcBef>
        <a:spcAft>
          <a:spcPct val="0"/>
        </a:spcAft>
        <a:defRPr sz="3600" b="1">
          <a:solidFill>
            <a:schemeClr val="bg1"/>
          </a:solidFill>
          <a:latin typeface="Arial" charset="0"/>
        </a:defRPr>
      </a:lvl7pPr>
      <a:lvl8pPr marL="1371600" algn="ctr" rtl="0" fontAlgn="base">
        <a:spcBef>
          <a:spcPct val="0"/>
        </a:spcBef>
        <a:spcAft>
          <a:spcPct val="0"/>
        </a:spcAft>
        <a:defRPr sz="3600" b="1">
          <a:solidFill>
            <a:schemeClr val="bg1"/>
          </a:solidFill>
          <a:latin typeface="Arial" charset="0"/>
        </a:defRPr>
      </a:lvl8pPr>
      <a:lvl9pPr marL="1828800" algn="ctr" rtl="0" fontAlgn="base">
        <a:spcBef>
          <a:spcPct val="0"/>
        </a:spcBef>
        <a:spcAft>
          <a:spcPct val="0"/>
        </a:spcAft>
        <a:defRPr sz="3600" b="1">
          <a:solidFill>
            <a:schemeClr val="bg1"/>
          </a:solidFill>
          <a:latin typeface="Arial" charset="0"/>
        </a:defRPr>
      </a:lvl9pPr>
    </p:titleStyle>
    <p:bodyStyle>
      <a:lvl1pPr marL="342900" indent="-342900" algn="l" rtl="0" eaLnBrk="0" fontAlgn="base" hangingPunct="0">
        <a:spcBef>
          <a:spcPct val="20000"/>
        </a:spcBef>
        <a:spcAft>
          <a:spcPct val="0"/>
        </a:spcAft>
        <a:buChar char="•"/>
        <a:defRPr sz="2000">
          <a:solidFill>
            <a:srgbClr val="264D74"/>
          </a:solidFill>
          <a:latin typeface="+mn-lt"/>
          <a:ea typeface="+mn-ea"/>
          <a:cs typeface="+mn-cs"/>
        </a:defRPr>
      </a:lvl1pPr>
      <a:lvl2pPr marL="742950" indent="-285750" algn="l" rtl="0" eaLnBrk="0" fontAlgn="base" hangingPunct="0">
        <a:spcBef>
          <a:spcPct val="20000"/>
        </a:spcBef>
        <a:spcAft>
          <a:spcPct val="0"/>
        </a:spcAft>
        <a:buChar char="•"/>
        <a:defRPr>
          <a:solidFill>
            <a:srgbClr val="264D74"/>
          </a:solidFill>
          <a:latin typeface="+mn-lt"/>
        </a:defRPr>
      </a:lvl2pPr>
      <a:lvl3pPr marL="1143000" indent="-228600" algn="l" rtl="0" eaLnBrk="0" fontAlgn="base" hangingPunct="0">
        <a:spcBef>
          <a:spcPct val="20000"/>
        </a:spcBef>
        <a:spcAft>
          <a:spcPct val="0"/>
        </a:spcAft>
        <a:buChar char="•"/>
        <a:defRPr>
          <a:solidFill>
            <a:srgbClr val="264D74"/>
          </a:solidFill>
          <a:latin typeface="+mn-lt"/>
        </a:defRPr>
      </a:lvl3pPr>
      <a:lvl4pPr marL="1600200" indent="-228600" algn="l" rtl="0" eaLnBrk="0" fontAlgn="base" hangingPunct="0">
        <a:spcBef>
          <a:spcPct val="20000"/>
        </a:spcBef>
        <a:spcAft>
          <a:spcPct val="0"/>
        </a:spcAft>
        <a:buChar char="•"/>
        <a:defRPr>
          <a:solidFill>
            <a:srgbClr val="264D74"/>
          </a:solidFill>
          <a:latin typeface="+mn-lt"/>
        </a:defRPr>
      </a:lvl4pPr>
      <a:lvl5pPr marL="2057400" indent="-228600" algn="l" rtl="0" eaLnBrk="0" fontAlgn="base" hangingPunct="0">
        <a:spcBef>
          <a:spcPct val="20000"/>
        </a:spcBef>
        <a:spcAft>
          <a:spcPct val="0"/>
        </a:spcAft>
        <a:buChar char="•"/>
        <a:defRPr>
          <a:solidFill>
            <a:srgbClr val="264D74"/>
          </a:solidFill>
          <a:latin typeface="+mn-lt"/>
        </a:defRPr>
      </a:lvl5pPr>
      <a:lvl6pPr marL="2514600" indent="-228600" algn="l" rtl="0" fontAlgn="base">
        <a:spcBef>
          <a:spcPct val="20000"/>
        </a:spcBef>
        <a:spcAft>
          <a:spcPct val="0"/>
        </a:spcAft>
        <a:buChar char="•"/>
        <a:defRPr sz="2000">
          <a:solidFill>
            <a:srgbClr val="264D74"/>
          </a:solidFill>
          <a:latin typeface="+mn-lt"/>
        </a:defRPr>
      </a:lvl6pPr>
      <a:lvl7pPr marL="2971800" indent="-228600" algn="l" rtl="0" fontAlgn="base">
        <a:spcBef>
          <a:spcPct val="20000"/>
        </a:spcBef>
        <a:spcAft>
          <a:spcPct val="0"/>
        </a:spcAft>
        <a:buChar char="•"/>
        <a:defRPr sz="2000">
          <a:solidFill>
            <a:srgbClr val="264D74"/>
          </a:solidFill>
          <a:latin typeface="+mn-lt"/>
        </a:defRPr>
      </a:lvl7pPr>
      <a:lvl8pPr marL="3429000" indent="-228600" algn="l" rtl="0" fontAlgn="base">
        <a:spcBef>
          <a:spcPct val="20000"/>
        </a:spcBef>
        <a:spcAft>
          <a:spcPct val="0"/>
        </a:spcAft>
        <a:buChar char="•"/>
        <a:defRPr sz="2000">
          <a:solidFill>
            <a:srgbClr val="264D74"/>
          </a:solidFill>
          <a:latin typeface="+mn-lt"/>
        </a:defRPr>
      </a:lvl8pPr>
      <a:lvl9pPr marL="3886200" indent="-228600" algn="l" rtl="0" fontAlgn="base">
        <a:spcBef>
          <a:spcPct val="20000"/>
        </a:spcBef>
        <a:spcAft>
          <a:spcPct val="0"/>
        </a:spcAft>
        <a:buChar char="•"/>
        <a:defRPr sz="2000">
          <a:solidFill>
            <a:srgbClr val="264D7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Rectangle 7"/>
          <p:cNvSpPr>
            <a:spLocks noChangeArrowheads="1"/>
          </p:cNvSpPr>
          <p:nvPr userDrawn="1"/>
        </p:nvSpPr>
        <p:spPr bwMode="auto">
          <a:xfrm>
            <a:off x="0" y="0"/>
            <a:ext cx="9144000" cy="838200"/>
          </a:xfrm>
          <a:prstGeom prst="rect">
            <a:avLst/>
          </a:prstGeom>
          <a:gradFill rotWithShape="0">
            <a:gsLst>
              <a:gs pos="0">
                <a:srgbClr val="007AAE"/>
              </a:gs>
              <a:gs pos="100000">
                <a:srgbClr val="007AAE">
                  <a:gamma/>
                  <a:shade val="46275"/>
                  <a:invGamma/>
                </a:srgbClr>
              </a:gs>
            </a:gsLst>
            <a:lin ang="5400000" scaled="1"/>
          </a:gradFill>
          <a:ln w="9525">
            <a:noFill/>
            <a:miter lim="800000"/>
            <a:headEnd/>
            <a:tailEnd/>
          </a:ln>
          <a:effectLst/>
        </p:spPr>
        <p:txBody>
          <a:bodyPr anchor="ctr"/>
          <a:lstStyle/>
          <a:p>
            <a:pPr algn="ctr">
              <a:defRPr/>
            </a:pPr>
            <a:endParaRPr lang="es-ES" sz="4400">
              <a:solidFill>
                <a:schemeClr val="tx2"/>
              </a:solidFill>
              <a:latin typeface="Times New Roman" pitchFamily="18" charset="0"/>
              <a:cs typeface="Arial" charset="0"/>
            </a:endParaRPr>
          </a:p>
        </p:txBody>
      </p:sp>
      <p:pic>
        <p:nvPicPr>
          <p:cNvPr id="4099" name="Picture 22" descr="ENAGAS_blanco"/>
          <p:cNvPicPr>
            <a:picLocks noChangeAspect="1" noChangeArrowheads="1"/>
          </p:cNvPicPr>
          <p:nvPr userDrawn="1"/>
        </p:nvPicPr>
        <p:blipFill>
          <a:blip r:embed="rId13" cstate="print"/>
          <a:srcRect/>
          <a:stretch>
            <a:fillRect/>
          </a:stretch>
        </p:blipFill>
        <p:spPr bwMode="auto">
          <a:xfrm>
            <a:off x="8229600" y="152400"/>
            <a:ext cx="762000" cy="593725"/>
          </a:xfrm>
          <a:prstGeom prst="rect">
            <a:avLst/>
          </a:prstGeom>
          <a:noFill/>
          <a:ln w="9525">
            <a:noFill/>
            <a:miter lim="800000"/>
            <a:headEnd/>
            <a:tailEnd/>
          </a:ln>
        </p:spPr>
      </p:pic>
      <p:sp>
        <p:nvSpPr>
          <p:cNvPr id="11" name="Rectangle 8"/>
          <p:cNvSpPr>
            <a:spLocks noChangeArrowheads="1"/>
          </p:cNvSpPr>
          <p:nvPr userDrawn="1"/>
        </p:nvSpPr>
        <p:spPr bwMode="auto">
          <a:xfrm>
            <a:off x="0" y="830263"/>
            <a:ext cx="9144000" cy="76200"/>
          </a:xfrm>
          <a:prstGeom prst="rect">
            <a:avLst/>
          </a:prstGeom>
          <a:solidFill>
            <a:srgbClr val="9CB700"/>
          </a:solidFill>
          <a:ln w="9525">
            <a:noFill/>
            <a:miter lim="800000"/>
            <a:headEnd/>
            <a:tailEnd/>
          </a:ln>
          <a:effectLst/>
        </p:spPr>
        <p:txBody>
          <a:bodyPr wrap="none" anchor="ctr"/>
          <a:lstStyle/>
          <a:p>
            <a:pPr algn="r">
              <a:defRPr/>
            </a:pPr>
            <a:endParaRPr lang="es-ES_tradnl" sz="1400" b="1">
              <a:solidFill>
                <a:schemeClr val="bg1"/>
              </a:solidFill>
              <a:latin typeface="Arial" charset="0"/>
              <a:cs typeface="Arial" charset="0"/>
            </a:endParaRPr>
          </a:p>
        </p:txBody>
      </p:sp>
    </p:spTree>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hf hdr="0" dt="0"/>
  <p:txStyles>
    <p:titleStyle>
      <a:lvl1pPr algn="ctr" rtl="0" eaLnBrk="0" fontAlgn="base" hangingPunct="0">
        <a:spcBef>
          <a:spcPct val="0"/>
        </a:spcBef>
        <a:spcAft>
          <a:spcPct val="0"/>
        </a:spcAft>
        <a:defRPr sz="2800" b="1">
          <a:solidFill>
            <a:schemeClr val="bg1"/>
          </a:solidFill>
          <a:latin typeface="+mj-lt"/>
          <a:ea typeface="+mj-ea"/>
          <a:cs typeface="+mj-cs"/>
        </a:defRPr>
      </a:lvl1pPr>
      <a:lvl2pPr algn="ctr" rtl="0" eaLnBrk="0" fontAlgn="base" hangingPunct="0">
        <a:spcBef>
          <a:spcPct val="0"/>
        </a:spcBef>
        <a:spcAft>
          <a:spcPct val="0"/>
        </a:spcAft>
        <a:defRPr sz="2800" b="1">
          <a:solidFill>
            <a:schemeClr val="bg1"/>
          </a:solidFill>
          <a:latin typeface="Arial" pitchFamily="34" charset="0"/>
        </a:defRPr>
      </a:lvl2pPr>
      <a:lvl3pPr algn="ctr" rtl="0" eaLnBrk="0" fontAlgn="base" hangingPunct="0">
        <a:spcBef>
          <a:spcPct val="0"/>
        </a:spcBef>
        <a:spcAft>
          <a:spcPct val="0"/>
        </a:spcAft>
        <a:defRPr sz="2800" b="1">
          <a:solidFill>
            <a:schemeClr val="bg1"/>
          </a:solidFill>
          <a:latin typeface="Arial" pitchFamily="34" charset="0"/>
        </a:defRPr>
      </a:lvl3pPr>
      <a:lvl4pPr algn="ctr" rtl="0" eaLnBrk="0" fontAlgn="base" hangingPunct="0">
        <a:spcBef>
          <a:spcPct val="0"/>
        </a:spcBef>
        <a:spcAft>
          <a:spcPct val="0"/>
        </a:spcAft>
        <a:defRPr sz="2800" b="1">
          <a:solidFill>
            <a:schemeClr val="bg1"/>
          </a:solidFill>
          <a:latin typeface="Arial" pitchFamily="34" charset="0"/>
        </a:defRPr>
      </a:lvl4pPr>
      <a:lvl5pPr algn="ctr" rtl="0" eaLnBrk="0" fontAlgn="base" hangingPunct="0">
        <a:spcBef>
          <a:spcPct val="0"/>
        </a:spcBef>
        <a:spcAft>
          <a:spcPct val="0"/>
        </a:spcAft>
        <a:defRPr sz="2800" b="1">
          <a:solidFill>
            <a:schemeClr val="bg1"/>
          </a:solidFill>
          <a:latin typeface="Arial" pitchFamily="34" charset="0"/>
        </a:defRPr>
      </a:lvl5pPr>
      <a:lvl6pPr marL="457200" algn="ctr" rtl="0" fontAlgn="base">
        <a:spcBef>
          <a:spcPct val="0"/>
        </a:spcBef>
        <a:spcAft>
          <a:spcPct val="0"/>
        </a:spcAft>
        <a:defRPr sz="2800" b="1">
          <a:solidFill>
            <a:schemeClr val="bg1"/>
          </a:solidFill>
          <a:latin typeface="Arial" pitchFamily="34" charset="0"/>
        </a:defRPr>
      </a:lvl6pPr>
      <a:lvl7pPr marL="914400" algn="ctr" rtl="0" fontAlgn="base">
        <a:spcBef>
          <a:spcPct val="0"/>
        </a:spcBef>
        <a:spcAft>
          <a:spcPct val="0"/>
        </a:spcAft>
        <a:defRPr sz="2800" b="1">
          <a:solidFill>
            <a:schemeClr val="bg1"/>
          </a:solidFill>
          <a:latin typeface="Arial" pitchFamily="34" charset="0"/>
        </a:defRPr>
      </a:lvl7pPr>
      <a:lvl8pPr marL="1371600" algn="ctr" rtl="0" fontAlgn="base">
        <a:spcBef>
          <a:spcPct val="0"/>
        </a:spcBef>
        <a:spcAft>
          <a:spcPct val="0"/>
        </a:spcAft>
        <a:defRPr sz="2800" b="1">
          <a:solidFill>
            <a:schemeClr val="bg1"/>
          </a:solidFill>
          <a:latin typeface="Arial" pitchFamily="34" charset="0"/>
        </a:defRPr>
      </a:lvl8pPr>
      <a:lvl9pPr marL="1828800" algn="ctr" rtl="0" fontAlgn="base">
        <a:spcBef>
          <a:spcPct val="0"/>
        </a:spcBef>
        <a:spcAft>
          <a:spcPct val="0"/>
        </a:spcAft>
        <a:defRPr sz="2800" b="1">
          <a:solidFill>
            <a:schemeClr val="bg1"/>
          </a:solidFill>
          <a:latin typeface="Arial" pitchFamily="34" charset="0"/>
        </a:defRPr>
      </a:lvl9pPr>
    </p:titleStyle>
    <p:bodyStyle>
      <a:lvl1pPr marL="342900" indent="-342900" algn="l" rtl="0" eaLnBrk="0" fontAlgn="base" hangingPunct="0">
        <a:spcBef>
          <a:spcPct val="20000"/>
        </a:spcBef>
        <a:spcAft>
          <a:spcPct val="0"/>
        </a:spcAft>
        <a:buChar char="•"/>
        <a:defRPr sz="2000">
          <a:solidFill>
            <a:srgbClr val="264D74"/>
          </a:solidFill>
          <a:latin typeface="+mn-lt"/>
          <a:ea typeface="+mn-ea"/>
          <a:cs typeface="+mn-cs"/>
        </a:defRPr>
      </a:lvl1pPr>
      <a:lvl2pPr marL="742950" indent="-285750" algn="l" rtl="0" eaLnBrk="0" fontAlgn="base" hangingPunct="0">
        <a:spcBef>
          <a:spcPct val="20000"/>
        </a:spcBef>
        <a:spcAft>
          <a:spcPct val="0"/>
        </a:spcAft>
        <a:buChar char="•"/>
        <a:defRPr>
          <a:solidFill>
            <a:srgbClr val="264D74"/>
          </a:solidFill>
          <a:latin typeface="+mn-lt"/>
        </a:defRPr>
      </a:lvl2pPr>
      <a:lvl3pPr marL="1143000" indent="-228600" algn="l" rtl="0" eaLnBrk="0" fontAlgn="base" hangingPunct="0">
        <a:spcBef>
          <a:spcPct val="20000"/>
        </a:spcBef>
        <a:spcAft>
          <a:spcPct val="0"/>
        </a:spcAft>
        <a:buChar char="•"/>
        <a:defRPr>
          <a:solidFill>
            <a:srgbClr val="264D74"/>
          </a:solidFill>
          <a:latin typeface="+mn-lt"/>
        </a:defRPr>
      </a:lvl3pPr>
      <a:lvl4pPr marL="1600200" indent="-228600" algn="l" rtl="0" eaLnBrk="0" fontAlgn="base" hangingPunct="0">
        <a:spcBef>
          <a:spcPct val="20000"/>
        </a:spcBef>
        <a:spcAft>
          <a:spcPct val="0"/>
        </a:spcAft>
        <a:buChar char="•"/>
        <a:defRPr>
          <a:solidFill>
            <a:srgbClr val="264D74"/>
          </a:solidFill>
          <a:latin typeface="+mn-lt"/>
        </a:defRPr>
      </a:lvl4pPr>
      <a:lvl5pPr marL="2057400" indent="-228600" algn="l" rtl="0" eaLnBrk="0" fontAlgn="base" hangingPunct="0">
        <a:spcBef>
          <a:spcPct val="20000"/>
        </a:spcBef>
        <a:spcAft>
          <a:spcPct val="0"/>
        </a:spcAft>
        <a:buChar char="•"/>
        <a:defRPr>
          <a:solidFill>
            <a:srgbClr val="264D74"/>
          </a:solidFill>
          <a:latin typeface="+mn-lt"/>
        </a:defRPr>
      </a:lvl5pPr>
      <a:lvl6pPr marL="2514600" indent="-228600" algn="l" rtl="0" fontAlgn="base">
        <a:spcBef>
          <a:spcPct val="20000"/>
        </a:spcBef>
        <a:spcAft>
          <a:spcPct val="0"/>
        </a:spcAft>
        <a:buChar char="•"/>
        <a:defRPr>
          <a:solidFill>
            <a:srgbClr val="264D74"/>
          </a:solidFill>
          <a:latin typeface="+mn-lt"/>
        </a:defRPr>
      </a:lvl6pPr>
      <a:lvl7pPr marL="2971800" indent="-228600" algn="l" rtl="0" fontAlgn="base">
        <a:spcBef>
          <a:spcPct val="20000"/>
        </a:spcBef>
        <a:spcAft>
          <a:spcPct val="0"/>
        </a:spcAft>
        <a:buChar char="•"/>
        <a:defRPr>
          <a:solidFill>
            <a:srgbClr val="264D74"/>
          </a:solidFill>
          <a:latin typeface="+mn-lt"/>
        </a:defRPr>
      </a:lvl7pPr>
      <a:lvl8pPr marL="3429000" indent="-228600" algn="l" rtl="0" fontAlgn="base">
        <a:spcBef>
          <a:spcPct val="20000"/>
        </a:spcBef>
        <a:spcAft>
          <a:spcPct val="0"/>
        </a:spcAft>
        <a:buChar char="•"/>
        <a:defRPr>
          <a:solidFill>
            <a:srgbClr val="264D74"/>
          </a:solidFill>
          <a:latin typeface="+mn-lt"/>
        </a:defRPr>
      </a:lvl8pPr>
      <a:lvl9pPr marL="3886200" indent="-228600" algn="l" rtl="0" fontAlgn="base">
        <a:spcBef>
          <a:spcPct val="20000"/>
        </a:spcBef>
        <a:spcAft>
          <a:spcPct val="0"/>
        </a:spcAft>
        <a:buChar char="•"/>
        <a:defRPr>
          <a:solidFill>
            <a:srgbClr val="264D74"/>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32" r:id="rId6"/>
    <p:sldLayoutId id="2147483733" r:id="rId7"/>
    <p:sldLayoutId id="2147483724" r:id="rId8"/>
    <p:sldLayoutId id="2147483725" r:id="rId9"/>
    <p:sldLayoutId id="2147483726" r:id="rId10"/>
    <p:sldLayoutId id="2147483727" r:id="rId11"/>
  </p:sldLayoutIdLst>
  <p:hf hdr="0" dt="0"/>
  <p:txStyles>
    <p:titleStyle>
      <a:lvl1pPr algn="ctr" rtl="0" eaLnBrk="0" fontAlgn="base" hangingPunct="0">
        <a:spcBef>
          <a:spcPct val="0"/>
        </a:spcBef>
        <a:spcAft>
          <a:spcPct val="0"/>
        </a:spcAft>
        <a:defRPr sz="2800" b="1">
          <a:solidFill>
            <a:schemeClr val="bg1"/>
          </a:solidFill>
          <a:latin typeface="+mj-lt"/>
          <a:ea typeface="+mj-ea"/>
          <a:cs typeface="+mj-cs"/>
        </a:defRPr>
      </a:lvl1pPr>
      <a:lvl2pPr algn="ctr" rtl="0" eaLnBrk="0" fontAlgn="base" hangingPunct="0">
        <a:spcBef>
          <a:spcPct val="0"/>
        </a:spcBef>
        <a:spcAft>
          <a:spcPct val="0"/>
        </a:spcAft>
        <a:defRPr sz="2800" b="1">
          <a:solidFill>
            <a:schemeClr val="bg1"/>
          </a:solidFill>
          <a:latin typeface="Arial" pitchFamily="34" charset="0"/>
        </a:defRPr>
      </a:lvl2pPr>
      <a:lvl3pPr algn="ctr" rtl="0" eaLnBrk="0" fontAlgn="base" hangingPunct="0">
        <a:spcBef>
          <a:spcPct val="0"/>
        </a:spcBef>
        <a:spcAft>
          <a:spcPct val="0"/>
        </a:spcAft>
        <a:defRPr sz="2800" b="1">
          <a:solidFill>
            <a:schemeClr val="bg1"/>
          </a:solidFill>
          <a:latin typeface="Arial" pitchFamily="34" charset="0"/>
        </a:defRPr>
      </a:lvl3pPr>
      <a:lvl4pPr algn="ctr" rtl="0" eaLnBrk="0" fontAlgn="base" hangingPunct="0">
        <a:spcBef>
          <a:spcPct val="0"/>
        </a:spcBef>
        <a:spcAft>
          <a:spcPct val="0"/>
        </a:spcAft>
        <a:defRPr sz="2800" b="1">
          <a:solidFill>
            <a:schemeClr val="bg1"/>
          </a:solidFill>
          <a:latin typeface="Arial" pitchFamily="34" charset="0"/>
        </a:defRPr>
      </a:lvl4pPr>
      <a:lvl5pPr algn="ctr" rtl="0" eaLnBrk="0" fontAlgn="base" hangingPunct="0">
        <a:spcBef>
          <a:spcPct val="0"/>
        </a:spcBef>
        <a:spcAft>
          <a:spcPct val="0"/>
        </a:spcAft>
        <a:defRPr sz="2800" b="1">
          <a:solidFill>
            <a:schemeClr val="bg1"/>
          </a:solidFill>
          <a:latin typeface="Arial" pitchFamily="34" charset="0"/>
        </a:defRPr>
      </a:lvl5pPr>
      <a:lvl6pPr marL="457200" algn="ctr" rtl="0" fontAlgn="base">
        <a:spcBef>
          <a:spcPct val="0"/>
        </a:spcBef>
        <a:spcAft>
          <a:spcPct val="0"/>
        </a:spcAft>
        <a:defRPr sz="2800" b="1">
          <a:solidFill>
            <a:schemeClr val="bg1"/>
          </a:solidFill>
          <a:latin typeface="Arial" pitchFamily="34" charset="0"/>
        </a:defRPr>
      </a:lvl6pPr>
      <a:lvl7pPr marL="914400" algn="ctr" rtl="0" fontAlgn="base">
        <a:spcBef>
          <a:spcPct val="0"/>
        </a:spcBef>
        <a:spcAft>
          <a:spcPct val="0"/>
        </a:spcAft>
        <a:defRPr sz="2800" b="1">
          <a:solidFill>
            <a:schemeClr val="bg1"/>
          </a:solidFill>
          <a:latin typeface="Arial" pitchFamily="34" charset="0"/>
        </a:defRPr>
      </a:lvl7pPr>
      <a:lvl8pPr marL="1371600" algn="ctr" rtl="0" fontAlgn="base">
        <a:spcBef>
          <a:spcPct val="0"/>
        </a:spcBef>
        <a:spcAft>
          <a:spcPct val="0"/>
        </a:spcAft>
        <a:defRPr sz="2800" b="1">
          <a:solidFill>
            <a:schemeClr val="bg1"/>
          </a:solidFill>
          <a:latin typeface="Arial" pitchFamily="34" charset="0"/>
        </a:defRPr>
      </a:lvl8pPr>
      <a:lvl9pPr marL="1828800" algn="ctr" rtl="0" fontAlgn="base">
        <a:spcBef>
          <a:spcPct val="0"/>
        </a:spcBef>
        <a:spcAft>
          <a:spcPct val="0"/>
        </a:spcAft>
        <a:defRPr sz="2800" b="1">
          <a:solidFill>
            <a:schemeClr val="bg1"/>
          </a:solidFill>
          <a:latin typeface="Arial" pitchFamily="34" charset="0"/>
        </a:defRPr>
      </a:lvl9pPr>
    </p:titleStyle>
    <p:bodyStyle>
      <a:lvl1pPr marL="342900" indent="-342900" algn="l" rtl="0" eaLnBrk="0" fontAlgn="base" hangingPunct="0">
        <a:spcBef>
          <a:spcPct val="20000"/>
        </a:spcBef>
        <a:spcAft>
          <a:spcPct val="0"/>
        </a:spcAft>
        <a:buChar char="•"/>
        <a:defRPr sz="2000">
          <a:solidFill>
            <a:srgbClr val="264D74"/>
          </a:solidFill>
          <a:latin typeface="+mn-lt"/>
          <a:ea typeface="+mn-ea"/>
          <a:cs typeface="+mn-cs"/>
        </a:defRPr>
      </a:lvl1pPr>
      <a:lvl2pPr marL="742950" indent="-285750" algn="l" rtl="0" eaLnBrk="0" fontAlgn="base" hangingPunct="0">
        <a:spcBef>
          <a:spcPct val="20000"/>
        </a:spcBef>
        <a:spcAft>
          <a:spcPct val="0"/>
        </a:spcAft>
        <a:buChar char="•"/>
        <a:defRPr>
          <a:solidFill>
            <a:srgbClr val="264D74"/>
          </a:solidFill>
          <a:latin typeface="+mn-lt"/>
        </a:defRPr>
      </a:lvl2pPr>
      <a:lvl3pPr marL="1143000" indent="-228600" algn="l" rtl="0" eaLnBrk="0" fontAlgn="base" hangingPunct="0">
        <a:spcBef>
          <a:spcPct val="20000"/>
        </a:spcBef>
        <a:spcAft>
          <a:spcPct val="0"/>
        </a:spcAft>
        <a:buChar char="•"/>
        <a:defRPr>
          <a:solidFill>
            <a:srgbClr val="264D74"/>
          </a:solidFill>
          <a:latin typeface="+mn-lt"/>
        </a:defRPr>
      </a:lvl3pPr>
      <a:lvl4pPr marL="1600200" indent="-228600" algn="l" rtl="0" eaLnBrk="0" fontAlgn="base" hangingPunct="0">
        <a:spcBef>
          <a:spcPct val="20000"/>
        </a:spcBef>
        <a:spcAft>
          <a:spcPct val="0"/>
        </a:spcAft>
        <a:buChar char="•"/>
        <a:defRPr>
          <a:solidFill>
            <a:srgbClr val="264D74"/>
          </a:solidFill>
          <a:latin typeface="+mn-lt"/>
        </a:defRPr>
      </a:lvl4pPr>
      <a:lvl5pPr marL="2057400" indent="-228600" algn="l" rtl="0" eaLnBrk="0" fontAlgn="base" hangingPunct="0">
        <a:spcBef>
          <a:spcPct val="20000"/>
        </a:spcBef>
        <a:spcAft>
          <a:spcPct val="0"/>
        </a:spcAft>
        <a:buChar char="•"/>
        <a:defRPr>
          <a:solidFill>
            <a:srgbClr val="264D74"/>
          </a:solidFill>
          <a:latin typeface="+mn-lt"/>
        </a:defRPr>
      </a:lvl5pPr>
      <a:lvl6pPr marL="2514600" indent="-228600" algn="l" rtl="0" fontAlgn="base">
        <a:spcBef>
          <a:spcPct val="20000"/>
        </a:spcBef>
        <a:spcAft>
          <a:spcPct val="0"/>
        </a:spcAft>
        <a:buChar char="•"/>
        <a:defRPr>
          <a:solidFill>
            <a:srgbClr val="264D74"/>
          </a:solidFill>
          <a:latin typeface="+mn-lt"/>
        </a:defRPr>
      </a:lvl6pPr>
      <a:lvl7pPr marL="2971800" indent="-228600" algn="l" rtl="0" fontAlgn="base">
        <a:spcBef>
          <a:spcPct val="20000"/>
        </a:spcBef>
        <a:spcAft>
          <a:spcPct val="0"/>
        </a:spcAft>
        <a:buChar char="•"/>
        <a:defRPr>
          <a:solidFill>
            <a:srgbClr val="264D74"/>
          </a:solidFill>
          <a:latin typeface="+mn-lt"/>
        </a:defRPr>
      </a:lvl7pPr>
      <a:lvl8pPr marL="3429000" indent="-228600" algn="l" rtl="0" fontAlgn="base">
        <a:spcBef>
          <a:spcPct val="20000"/>
        </a:spcBef>
        <a:spcAft>
          <a:spcPct val="0"/>
        </a:spcAft>
        <a:buChar char="•"/>
        <a:defRPr>
          <a:solidFill>
            <a:srgbClr val="264D74"/>
          </a:solidFill>
          <a:latin typeface="+mn-lt"/>
        </a:defRPr>
      </a:lvl8pPr>
      <a:lvl9pPr marL="3886200" indent="-228600" algn="l" rtl="0" fontAlgn="base">
        <a:spcBef>
          <a:spcPct val="20000"/>
        </a:spcBef>
        <a:spcAft>
          <a:spcPct val="0"/>
        </a:spcAft>
        <a:buChar char="•"/>
        <a:defRPr>
          <a:solidFill>
            <a:srgbClr val="264D74"/>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2" name="Picture 10"/>
          <p:cNvPicPr>
            <a:picLocks noChangeAspect="1" noChangeArrowheads="1"/>
          </p:cNvPicPr>
          <p:nvPr userDrawn="1"/>
        </p:nvPicPr>
        <p:blipFill>
          <a:blip r:embed="rId6" cstate="print"/>
          <a:srcRect/>
          <a:stretch>
            <a:fillRect/>
          </a:stretch>
        </p:blipFill>
        <p:spPr bwMode="auto">
          <a:xfrm>
            <a:off x="1588" y="-7938"/>
            <a:ext cx="9142412" cy="6875463"/>
          </a:xfrm>
          <a:prstGeom prst="rect">
            <a:avLst/>
          </a:prstGeom>
          <a:noFill/>
          <a:ln w="9525">
            <a:noFill/>
            <a:miter lim="800000"/>
            <a:headEnd/>
            <a:tailEnd/>
          </a:ln>
        </p:spPr>
      </p:pic>
      <p:sp>
        <p:nvSpPr>
          <p:cNvPr id="512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4" name="Rectangle 2"/>
          <p:cNvSpPr>
            <a:spLocks noGrp="1" noChangeArrowheads="1"/>
          </p:cNvSpPr>
          <p:nvPr>
            <p:ph type="title"/>
          </p:nvPr>
        </p:nvSpPr>
        <p:spPr bwMode="auto">
          <a:xfrm>
            <a:off x="2771775" y="331788"/>
            <a:ext cx="6264275" cy="576262"/>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036" name="Rectangle 12"/>
          <p:cNvSpPr>
            <a:spLocks noChangeArrowheads="1"/>
          </p:cNvSpPr>
          <p:nvPr/>
        </p:nvSpPr>
        <p:spPr bwMode="auto">
          <a:xfrm>
            <a:off x="8675688" y="6524625"/>
            <a:ext cx="538162" cy="304800"/>
          </a:xfrm>
          <a:prstGeom prst="rect">
            <a:avLst/>
          </a:prstGeom>
          <a:noFill/>
          <a:ln w="9525">
            <a:noFill/>
            <a:miter lim="800000"/>
            <a:headEnd/>
            <a:tailEnd/>
          </a:ln>
          <a:effectLst/>
        </p:spPr>
        <p:txBody>
          <a:bodyPr wrap="none">
            <a:spAutoFit/>
          </a:bodyPr>
          <a:lstStyle/>
          <a:p>
            <a:pPr>
              <a:defRPr/>
            </a:pPr>
            <a:fld id="{76055004-CC27-4B90-B1A8-C7BA06551D8B}" type="slidenum">
              <a:rPr lang="de-AT" sz="1400">
                <a:solidFill>
                  <a:schemeClr val="bg1"/>
                </a:solidFill>
                <a:latin typeface="Arial" charset="0"/>
                <a:cs typeface="+mn-cs"/>
              </a:rPr>
              <a:pPr>
                <a:defRPr/>
              </a:pPr>
              <a:t>‹Nº›</a:t>
            </a:fld>
            <a:endParaRPr lang="en-US" sz="1400" dirty="0">
              <a:solidFill>
                <a:schemeClr val="bg1"/>
              </a:solidFill>
              <a:latin typeface="Arial" charset="0"/>
              <a:cs typeface="+mn-cs"/>
            </a:endParaRPr>
          </a:p>
        </p:txBody>
      </p:sp>
    </p:spTree>
  </p:cSld>
  <p:clrMap bg1="lt1" tx1="dk1" bg2="lt2" tx2="dk2" accent1="accent1" accent2="accent2" accent3="accent3" accent4="accent4" accent5="accent5" accent6="accent6" hlink="hlink" folHlink="folHlink"/>
  <p:sldLayoutIdLst>
    <p:sldLayoutId id="2147483734" r:id="rId1"/>
    <p:sldLayoutId id="2147483728" r:id="rId2"/>
    <p:sldLayoutId id="2147483729" r:id="rId3"/>
    <p:sldLayoutId id="2147483730" r:id="rId4"/>
  </p:sldLayoutIdLst>
  <p:hf hdr="0" dt="0"/>
  <p:txStyles>
    <p:titleStyle>
      <a:lvl1pPr algn="ctr" rtl="0" eaLnBrk="0" fontAlgn="base" hangingPunct="0">
        <a:spcBef>
          <a:spcPct val="0"/>
        </a:spcBef>
        <a:spcAft>
          <a:spcPct val="0"/>
        </a:spcAft>
        <a:defRPr sz="2800" b="1">
          <a:solidFill>
            <a:schemeClr val="bg1"/>
          </a:solidFill>
          <a:latin typeface="+mj-lt"/>
          <a:ea typeface="+mj-ea"/>
          <a:cs typeface="+mj-cs"/>
        </a:defRPr>
      </a:lvl1pPr>
      <a:lvl2pPr algn="ctr" rtl="0" eaLnBrk="0" fontAlgn="base" hangingPunct="0">
        <a:spcBef>
          <a:spcPct val="0"/>
        </a:spcBef>
        <a:spcAft>
          <a:spcPct val="0"/>
        </a:spcAft>
        <a:defRPr sz="2800" b="1">
          <a:solidFill>
            <a:schemeClr val="bg1"/>
          </a:solidFill>
          <a:latin typeface="Arial" charset="0"/>
        </a:defRPr>
      </a:lvl2pPr>
      <a:lvl3pPr algn="ctr" rtl="0" eaLnBrk="0" fontAlgn="base" hangingPunct="0">
        <a:spcBef>
          <a:spcPct val="0"/>
        </a:spcBef>
        <a:spcAft>
          <a:spcPct val="0"/>
        </a:spcAft>
        <a:defRPr sz="2800" b="1">
          <a:solidFill>
            <a:schemeClr val="bg1"/>
          </a:solidFill>
          <a:latin typeface="Arial" charset="0"/>
        </a:defRPr>
      </a:lvl3pPr>
      <a:lvl4pPr algn="ctr" rtl="0" eaLnBrk="0" fontAlgn="base" hangingPunct="0">
        <a:spcBef>
          <a:spcPct val="0"/>
        </a:spcBef>
        <a:spcAft>
          <a:spcPct val="0"/>
        </a:spcAft>
        <a:defRPr sz="2800" b="1">
          <a:solidFill>
            <a:schemeClr val="bg1"/>
          </a:solidFill>
          <a:latin typeface="Arial" charset="0"/>
        </a:defRPr>
      </a:lvl4pPr>
      <a:lvl5pPr algn="ctr" rtl="0" eaLnBrk="0" fontAlgn="base" hangingPunct="0">
        <a:spcBef>
          <a:spcPct val="0"/>
        </a:spcBef>
        <a:spcAft>
          <a:spcPct val="0"/>
        </a:spcAft>
        <a:defRPr sz="2800" b="1">
          <a:solidFill>
            <a:schemeClr val="bg1"/>
          </a:solidFill>
          <a:latin typeface="Arial" charset="0"/>
        </a:defRPr>
      </a:lvl5pPr>
      <a:lvl6pPr marL="457200" algn="ctr" rtl="0" fontAlgn="base">
        <a:spcBef>
          <a:spcPct val="0"/>
        </a:spcBef>
        <a:spcAft>
          <a:spcPct val="0"/>
        </a:spcAft>
        <a:defRPr sz="3600" b="1">
          <a:solidFill>
            <a:schemeClr val="bg1"/>
          </a:solidFill>
          <a:latin typeface="Arial" charset="0"/>
        </a:defRPr>
      </a:lvl6pPr>
      <a:lvl7pPr marL="914400" algn="ctr" rtl="0" fontAlgn="base">
        <a:spcBef>
          <a:spcPct val="0"/>
        </a:spcBef>
        <a:spcAft>
          <a:spcPct val="0"/>
        </a:spcAft>
        <a:defRPr sz="3600" b="1">
          <a:solidFill>
            <a:schemeClr val="bg1"/>
          </a:solidFill>
          <a:latin typeface="Arial" charset="0"/>
        </a:defRPr>
      </a:lvl7pPr>
      <a:lvl8pPr marL="1371600" algn="ctr" rtl="0" fontAlgn="base">
        <a:spcBef>
          <a:spcPct val="0"/>
        </a:spcBef>
        <a:spcAft>
          <a:spcPct val="0"/>
        </a:spcAft>
        <a:defRPr sz="3600" b="1">
          <a:solidFill>
            <a:schemeClr val="bg1"/>
          </a:solidFill>
          <a:latin typeface="Arial" charset="0"/>
        </a:defRPr>
      </a:lvl8pPr>
      <a:lvl9pPr marL="1828800" algn="ctr" rtl="0" fontAlgn="base">
        <a:spcBef>
          <a:spcPct val="0"/>
        </a:spcBef>
        <a:spcAft>
          <a:spcPct val="0"/>
        </a:spcAft>
        <a:defRPr sz="3600" b="1">
          <a:solidFill>
            <a:schemeClr val="bg1"/>
          </a:solidFill>
          <a:latin typeface="Arial" charset="0"/>
        </a:defRPr>
      </a:lvl9pPr>
    </p:titleStyle>
    <p:bodyStyle>
      <a:lvl1pPr marL="342900" indent="-342900" algn="l" rtl="0" eaLnBrk="0" fontAlgn="base" hangingPunct="0">
        <a:spcBef>
          <a:spcPct val="20000"/>
        </a:spcBef>
        <a:spcAft>
          <a:spcPct val="0"/>
        </a:spcAft>
        <a:buChar char="•"/>
        <a:defRPr sz="2000">
          <a:solidFill>
            <a:srgbClr val="264D74"/>
          </a:solidFill>
          <a:latin typeface="+mn-lt"/>
          <a:ea typeface="+mn-ea"/>
          <a:cs typeface="+mn-cs"/>
        </a:defRPr>
      </a:lvl1pPr>
      <a:lvl2pPr marL="742950" indent="-285750" algn="l" rtl="0" eaLnBrk="0" fontAlgn="base" hangingPunct="0">
        <a:spcBef>
          <a:spcPct val="20000"/>
        </a:spcBef>
        <a:spcAft>
          <a:spcPct val="0"/>
        </a:spcAft>
        <a:buChar char="•"/>
        <a:defRPr>
          <a:solidFill>
            <a:srgbClr val="264D74"/>
          </a:solidFill>
          <a:latin typeface="+mn-lt"/>
        </a:defRPr>
      </a:lvl2pPr>
      <a:lvl3pPr marL="1143000" indent="-228600" algn="l" rtl="0" eaLnBrk="0" fontAlgn="base" hangingPunct="0">
        <a:spcBef>
          <a:spcPct val="20000"/>
        </a:spcBef>
        <a:spcAft>
          <a:spcPct val="0"/>
        </a:spcAft>
        <a:buChar char="•"/>
        <a:defRPr>
          <a:solidFill>
            <a:srgbClr val="264D74"/>
          </a:solidFill>
          <a:latin typeface="+mn-lt"/>
        </a:defRPr>
      </a:lvl3pPr>
      <a:lvl4pPr marL="1600200" indent="-228600" algn="l" rtl="0" eaLnBrk="0" fontAlgn="base" hangingPunct="0">
        <a:spcBef>
          <a:spcPct val="20000"/>
        </a:spcBef>
        <a:spcAft>
          <a:spcPct val="0"/>
        </a:spcAft>
        <a:buChar char="•"/>
        <a:defRPr>
          <a:solidFill>
            <a:srgbClr val="264D74"/>
          </a:solidFill>
          <a:latin typeface="+mn-lt"/>
        </a:defRPr>
      </a:lvl4pPr>
      <a:lvl5pPr marL="2057400" indent="-228600" algn="l" rtl="0" eaLnBrk="0" fontAlgn="base" hangingPunct="0">
        <a:spcBef>
          <a:spcPct val="20000"/>
        </a:spcBef>
        <a:spcAft>
          <a:spcPct val="0"/>
        </a:spcAft>
        <a:buChar char="•"/>
        <a:defRPr>
          <a:solidFill>
            <a:srgbClr val="264D74"/>
          </a:solidFill>
          <a:latin typeface="+mn-lt"/>
        </a:defRPr>
      </a:lvl5pPr>
      <a:lvl6pPr marL="2514600" indent="-228600" algn="l" rtl="0" fontAlgn="base">
        <a:spcBef>
          <a:spcPct val="20000"/>
        </a:spcBef>
        <a:spcAft>
          <a:spcPct val="0"/>
        </a:spcAft>
        <a:buChar char="•"/>
        <a:defRPr sz="2000">
          <a:solidFill>
            <a:srgbClr val="264D74"/>
          </a:solidFill>
          <a:latin typeface="+mn-lt"/>
        </a:defRPr>
      </a:lvl6pPr>
      <a:lvl7pPr marL="2971800" indent="-228600" algn="l" rtl="0" fontAlgn="base">
        <a:spcBef>
          <a:spcPct val="20000"/>
        </a:spcBef>
        <a:spcAft>
          <a:spcPct val="0"/>
        </a:spcAft>
        <a:buChar char="•"/>
        <a:defRPr sz="2000">
          <a:solidFill>
            <a:srgbClr val="264D74"/>
          </a:solidFill>
          <a:latin typeface="+mn-lt"/>
        </a:defRPr>
      </a:lvl7pPr>
      <a:lvl8pPr marL="3429000" indent="-228600" algn="l" rtl="0" fontAlgn="base">
        <a:spcBef>
          <a:spcPct val="20000"/>
        </a:spcBef>
        <a:spcAft>
          <a:spcPct val="0"/>
        </a:spcAft>
        <a:buChar char="•"/>
        <a:defRPr sz="2000">
          <a:solidFill>
            <a:srgbClr val="264D74"/>
          </a:solidFill>
          <a:latin typeface="+mn-lt"/>
        </a:defRPr>
      </a:lvl8pPr>
      <a:lvl9pPr marL="3886200" indent="-228600" algn="l" rtl="0" fontAlgn="base">
        <a:spcBef>
          <a:spcPct val="20000"/>
        </a:spcBef>
        <a:spcAft>
          <a:spcPct val="0"/>
        </a:spcAft>
        <a:buChar char="•"/>
        <a:defRPr sz="2000">
          <a:solidFill>
            <a:srgbClr val="264D7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subTitle" idx="1"/>
          </p:nvPr>
        </p:nvSpPr>
        <p:spPr>
          <a:xfrm>
            <a:off x="666750" y="5214938"/>
            <a:ext cx="7405688" cy="733425"/>
          </a:xfrm>
        </p:spPr>
        <p:txBody>
          <a:bodyPr/>
          <a:lstStyle/>
          <a:p>
            <a:pPr eaLnBrk="1" hangingPunct="1">
              <a:spcBef>
                <a:spcPct val="0"/>
              </a:spcBef>
            </a:pPr>
            <a:r>
              <a:rPr lang="en-US" b="1" dirty="0" smtClean="0"/>
              <a:t>Madrid, 2</a:t>
            </a:r>
            <a:r>
              <a:rPr lang="en-US" b="1" baseline="30000" dirty="0" smtClean="0"/>
              <a:t>nd</a:t>
            </a:r>
            <a:r>
              <a:rPr lang="en-US" b="1" dirty="0" smtClean="0"/>
              <a:t> Nov 2011</a:t>
            </a:r>
          </a:p>
        </p:txBody>
      </p:sp>
      <p:sp>
        <p:nvSpPr>
          <p:cNvPr id="9" name="Rectangle 5"/>
          <p:cNvSpPr>
            <a:spLocks noChangeArrowheads="1"/>
          </p:cNvSpPr>
          <p:nvPr/>
        </p:nvSpPr>
        <p:spPr bwMode="auto">
          <a:xfrm>
            <a:off x="714375" y="2428875"/>
            <a:ext cx="7772400" cy="1685925"/>
          </a:xfrm>
          <a:prstGeom prst="rect">
            <a:avLst/>
          </a:prstGeom>
          <a:noFill/>
          <a:ln w="9525">
            <a:noFill/>
            <a:miter lim="800000"/>
            <a:headEnd/>
            <a:tailEnd/>
          </a:ln>
          <a:effectLst/>
        </p:spPr>
        <p:txBody>
          <a:bodyPr anchor="ctr"/>
          <a:lstStyle/>
          <a:p>
            <a:pPr defTabSz="571500" fontAlgn="auto">
              <a:lnSpc>
                <a:spcPct val="120000"/>
              </a:lnSpc>
              <a:spcBef>
                <a:spcPts val="0"/>
              </a:spcBef>
              <a:spcAft>
                <a:spcPts val="0"/>
              </a:spcAft>
              <a:defRPr/>
            </a:pPr>
            <a:r>
              <a:rPr lang="en-GB" sz="4000" b="1" kern="0" dirty="0" smtClean="0">
                <a:solidFill>
                  <a:srgbClr val="264D74"/>
                </a:solidFill>
                <a:cs typeface="+mn-cs"/>
              </a:rPr>
              <a:t>17</a:t>
            </a:r>
            <a:r>
              <a:rPr lang="en-GB" sz="4000" b="1" kern="0" baseline="30000" dirty="0" smtClean="0">
                <a:solidFill>
                  <a:srgbClr val="264D74"/>
                </a:solidFill>
                <a:cs typeface="+mn-cs"/>
              </a:rPr>
              <a:t>th</a:t>
            </a:r>
            <a:r>
              <a:rPr lang="en-GB" sz="4000" b="1" kern="0" dirty="0" smtClean="0">
                <a:solidFill>
                  <a:srgbClr val="264D74"/>
                </a:solidFill>
                <a:cs typeface="+mn-cs"/>
              </a:rPr>
              <a:t> </a:t>
            </a:r>
            <a:r>
              <a:rPr lang="en-GB" sz="4000" b="1" kern="0" dirty="0">
                <a:solidFill>
                  <a:srgbClr val="264D74"/>
                </a:solidFill>
                <a:cs typeface="+mn-cs"/>
              </a:rPr>
              <a:t>IG Meeting </a:t>
            </a:r>
            <a:br>
              <a:rPr lang="en-GB" sz="4000" b="1" kern="0" dirty="0">
                <a:solidFill>
                  <a:srgbClr val="264D74"/>
                </a:solidFill>
                <a:cs typeface="+mn-cs"/>
              </a:rPr>
            </a:br>
            <a:r>
              <a:rPr lang="en-GB" sz="4000" b="1" kern="0" dirty="0">
                <a:solidFill>
                  <a:srgbClr val="264D74"/>
                </a:solidFill>
                <a:cs typeface="+mn-cs"/>
              </a:rPr>
              <a:t>South Gas Regional Initiative</a:t>
            </a:r>
          </a:p>
        </p:txBody>
      </p:sp>
      <p:sp>
        <p:nvSpPr>
          <p:cNvPr id="4" name="3 Rectángulo"/>
          <p:cNvSpPr>
            <a:spLocks noChangeArrowheads="1"/>
          </p:cNvSpPr>
          <p:nvPr/>
        </p:nvSpPr>
        <p:spPr bwMode="auto">
          <a:xfrm>
            <a:off x="467544" y="4221088"/>
            <a:ext cx="8001000" cy="609398"/>
          </a:xfrm>
          <a:prstGeom prst="rect">
            <a:avLst/>
          </a:prstGeom>
          <a:noFill/>
          <a:ln w="9525">
            <a:noFill/>
            <a:miter lim="800000"/>
            <a:headEnd/>
            <a:tailEnd/>
          </a:ln>
        </p:spPr>
        <p:txBody>
          <a:bodyPr>
            <a:spAutoFit/>
          </a:bodyPr>
          <a:lstStyle/>
          <a:p>
            <a:pPr marL="355600" indent="-263525" algn="ctr">
              <a:lnSpc>
                <a:spcPct val="120000"/>
              </a:lnSpc>
              <a:spcBef>
                <a:spcPts val="600"/>
              </a:spcBef>
              <a:spcAft>
                <a:spcPts val="200"/>
              </a:spcAft>
            </a:pPr>
            <a:r>
              <a:rPr lang="en-US" sz="2800" dirty="0" smtClean="0">
                <a:solidFill>
                  <a:srgbClr val="264D74"/>
                </a:solidFill>
              </a:rPr>
              <a:t>VI. MIBGAS</a:t>
            </a:r>
            <a:endParaRPr lang="en-US" sz="2800"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2 Marcador de contenido"/>
          <p:cNvSpPr>
            <a:spLocks noGrp="1"/>
          </p:cNvSpPr>
          <p:nvPr>
            <p:ph idx="4294967295"/>
          </p:nvPr>
        </p:nvSpPr>
        <p:spPr>
          <a:xfrm>
            <a:off x="179512" y="1196752"/>
            <a:ext cx="8784976" cy="5113039"/>
          </a:xfrm>
        </p:spPr>
        <p:txBody>
          <a:bodyPr/>
          <a:lstStyle/>
          <a:p>
            <a:pPr>
              <a:buFontTx/>
              <a:buNone/>
            </a:pPr>
            <a:r>
              <a:rPr lang="en-GB" sz="2400" b="1" dirty="0" smtClean="0"/>
              <a:t>Assessment of case studies based on the supply of a CCGT/industrial cons. from a MIBGAS entry point (LNG terminal/interconnection).</a:t>
            </a:r>
          </a:p>
          <a:p>
            <a:pPr lvl="1">
              <a:buFontTx/>
              <a:buNone/>
            </a:pPr>
            <a:endParaRPr lang="en-GB" sz="2400" b="1" dirty="0" smtClean="0"/>
          </a:p>
          <a:p>
            <a:pPr lvl="1">
              <a:buFontTx/>
              <a:buNone/>
            </a:pPr>
            <a:r>
              <a:rPr lang="en-GB" sz="2000" b="1" dirty="0" smtClean="0"/>
              <a:t>For each case study:</a:t>
            </a:r>
          </a:p>
          <a:p>
            <a:pPr marL="742950" lvl="2" indent="-342900"/>
            <a:r>
              <a:rPr lang="en-GB" sz="1800" dirty="0" smtClean="0">
                <a:cs typeface="Arial" charset="0"/>
              </a:rPr>
              <a:t>Entry costs into the transmission network are assessed as well as regasification costs</a:t>
            </a:r>
          </a:p>
          <a:p>
            <a:pPr marL="742950" lvl="2" indent="-342900"/>
            <a:r>
              <a:rPr lang="en-GB" sz="1800" dirty="0" smtClean="0">
                <a:cs typeface="Arial" charset="0"/>
              </a:rPr>
              <a:t>Transmission costs include one country or two countries depending on the origin and destiny of the supply</a:t>
            </a:r>
          </a:p>
          <a:p>
            <a:pPr marL="742950" lvl="2" indent="-342900"/>
            <a:r>
              <a:rPr lang="en-GB" sz="1800" dirty="0" smtClean="0">
                <a:cs typeface="Arial" charset="0"/>
              </a:rPr>
              <a:t>Costs for using underground storage or for balancing purposes are not considered</a:t>
            </a:r>
          </a:p>
          <a:p>
            <a:pPr marL="342900" lvl="1" indent="-342900"/>
            <a:endParaRPr lang="en-GB" sz="1800" dirty="0" smtClean="0">
              <a:cs typeface="Arial" charset="0"/>
            </a:endParaRPr>
          </a:p>
          <a:p>
            <a:pPr>
              <a:buNone/>
            </a:pPr>
            <a:r>
              <a:rPr lang="en-GB" sz="2400" b="1" dirty="0" smtClean="0"/>
              <a:t>Coherence check with the Target Model and the FGs under discussion</a:t>
            </a:r>
          </a:p>
          <a:p>
            <a:pPr marL="742950" lvl="2" indent="-342900"/>
            <a:r>
              <a:rPr lang="en-GB" sz="1800" dirty="0" smtClean="0">
                <a:cs typeface="Arial" charset="0"/>
              </a:rPr>
              <a:t>Discussion on CBT target scenario and consultation on interim steps</a:t>
            </a:r>
          </a:p>
        </p:txBody>
      </p:sp>
      <p:sp>
        <p:nvSpPr>
          <p:cNvPr id="4" name="Rectangle 2"/>
          <p:cNvSpPr txBox="1">
            <a:spLocks noChangeArrowheads="1"/>
          </p:cNvSpPr>
          <p:nvPr/>
        </p:nvSpPr>
        <p:spPr bwMode="auto">
          <a:xfrm>
            <a:off x="1285875" y="71438"/>
            <a:ext cx="7750175" cy="928687"/>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algn="ctr" eaLnBrk="0" hangingPunct="0"/>
            <a:r>
              <a:rPr kumimoji="0" lang="de-DE" sz="2800" b="1" i="0" u="none" strike="noStrike" kern="0" cap="none" spc="0" normalizeH="0" baseline="0" noProof="0" dirty="0" smtClean="0">
                <a:ln>
                  <a:noFill/>
                </a:ln>
                <a:solidFill>
                  <a:schemeClr val="bg1"/>
                </a:solidFill>
                <a:effectLst/>
                <a:uLnTx/>
                <a:uFillTx/>
                <a:latin typeface="+mj-lt"/>
                <a:ea typeface="+mj-ea"/>
                <a:cs typeface="+mj-cs"/>
              </a:rPr>
              <a:t>VI.2 </a:t>
            </a:r>
            <a:r>
              <a:rPr lang="en-US" sz="2800" b="1" kern="0" dirty="0" smtClean="0">
                <a:solidFill>
                  <a:schemeClr val="bg1"/>
                </a:solidFill>
                <a:latin typeface="+mj-lt"/>
                <a:ea typeface="+mj-ea"/>
                <a:cs typeface="+mj-cs"/>
              </a:rPr>
              <a:t>Update of the ERSE-CNE study on cross border tariffs between Portugal and Spain</a:t>
            </a:r>
            <a:endParaRPr kumimoji="0" lang="de-DE" sz="2400" b="1" i="0" u="none" strike="noStrike" kern="0" cap="none" spc="0" normalizeH="0" baseline="0" noProof="0" dirty="0" smtClean="0">
              <a:ln>
                <a:noFill/>
              </a:ln>
              <a:solidFill>
                <a:schemeClr val="bg1"/>
              </a:solidFill>
              <a:effectLst/>
              <a:uLnTx/>
              <a:uFillTx/>
              <a:latin typeface="+mj-lt"/>
              <a:ea typeface="+mj-ea"/>
              <a:cs typeface="+mj-cs"/>
            </a:endParaRPr>
          </a:p>
        </p:txBody>
      </p:sp>
    </p:spTree>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Título"/>
          <p:cNvSpPr>
            <a:spLocks noGrp="1"/>
          </p:cNvSpPr>
          <p:nvPr>
            <p:ph type="title"/>
          </p:nvPr>
        </p:nvSpPr>
        <p:spPr>
          <a:xfrm>
            <a:off x="1044029" y="1196554"/>
            <a:ext cx="6264275" cy="576262"/>
          </a:xfrm>
        </p:spPr>
        <p:txBody>
          <a:bodyPr/>
          <a:lstStyle/>
          <a:p>
            <a:r>
              <a:rPr lang="en-GB" dirty="0" smtClean="0">
                <a:solidFill>
                  <a:srgbClr val="264D74"/>
                </a:solidFill>
              </a:rPr>
              <a:t>Next steps</a:t>
            </a:r>
          </a:p>
        </p:txBody>
      </p:sp>
      <p:sp>
        <p:nvSpPr>
          <p:cNvPr id="7171" name="2 Marcador de contenido"/>
          <p:cNvSpPr>
            <a:spLocks noGrp="1"/>
          </p:cNvSpPr>
          <p:nvPr>
            <p:ph idx="4294967295"/>
          </p:nvPr>
        </p:nvSpPr>
        <p:spPr>
          <a:xfrm>
            <a:off x="611560" y="1772816"/>
            <a:ext cx="7993062" cy="4425950"/>
          </a:xfrm>
        </p:spPr>
        <p:txBody>
          <a:bodyPr/>
          <a:lstStyle/>
          <a:p>
            <a:pPr marL="857250" lvl="1" indent="-457200">
              <a:spcBef>
                <a:spcPts val="1200"/>
              </a:spcBef>
              <a:buFontTx/>
              <a:buAutoNum type="arabicPeriod"/>
            </a:pPr>
            <a:r>
              <a:rPr lang="en-GB" sz="2400" dirty="0" smtClean="0">
                <a:cs typeface="Arial" charset="0"/>
              </a:rPr>
              <a:t>Completing the study and submission to public consultation</a:t>
            </a:r>
          </a:p>
          <a:p>
            <a:pPr marL="857250" lvl="1" indent="-457200">
              <a:spcBef>
                <a:spcPts val="1200"/>
              </a:spcBef>
              <a:buFontTx/>
              <a:buAutoNum type="arabicPeriod"/>
            </a:pPr>
            <a:r>
              <a:rPr lang="en-GB" sz="2400" dirty="0" smtClean="0">
                <a:cs typeface="Arial" charset="0"/>
              </a:rPr>
              <a:t>Stakeholders will be asked to identify most needed developments to cross border transit tariffs</a:t>
            </a:r>
          </a:p>
          <a:p>
            <a:pPr marL="857250" lvl="1" indent="-457200">
              <a:spcBef>
                <a:spcPts val="1200"/>
              </a:spcBef>
              <a:buFontTx/>
              <a:buAutoNum type="arabicPeriod"/>
            </a:pPr>
            <a:r>
              <a:rPr lang="en-GB" sz="2400" dirty="0" smtClean="0">
                <a:cs typeface="Arial" charset="0"/>
              </a:rPr>
              <a:t>NRAs will issue a proposal on short term measures to foster market integration through cross border tariff harmonization</a:t>
            </a:r>
          </a:p>
          <a:p>
            <a:pPr marL="857250" lvl="1" indent="-457200">
              <a:spcBef>
                <a:spcPts val="1200"/>
              </a:spcBef>
              <a:buFontTx/>
              <a:buAutoNum type="arabicPeriod"/>
            </a:pPr>
            <a:r>
              <a:rPr lang="en-GB" sz="2400" dirty="0" smtClean="0">
                <a:cs typeface="Arial" charset="0"/>
              </a:rPr>
              <a:t>Long term European target model for market integration will provide guidance for short term developments</a:t>
            </a:r>
          </a:p>
        </p:txBody>
      </p:sp>
      <p:sp>
        <p:nvSpPr>
          <p:cNvPr id="4" name="Rectangle 2"/>
          <p:cNvSpPr txBox="1">
            <a:spLocks noChangeArrowheads="1"/>
          </p:cNvSpPr>
          <p:nvPr/>
        </p:nvSpPr>
        <p:spPr bwMode="auto">
          <a:xfrm>
            <a:off x="1285875" y="124049"/>
            <a:ext cx="7750175" cy="928687"/>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algn="ctr" eaLnBrk="0" hangingPunct="0"/>
            <a:r>
              <a:rPr kumimoji="0" lang="de-DE" sz="2800" b="1" i="0" u="none" strike="noStrike" kern="0" cap="none" spc="0" normalizeH="0" baseline="0" noProof="0" dirty="0" smtClean="0">
                <a:ln>
                  <a:noFill/>
                </a:ln>
                <a:solidFill>
                  <a:schemeClr val="bg1"/>
                </a:solidFill>
                <a:effectLst/>
                <a:uLnTx/>
                <a:uFillTx/>
                <a:latin typeface="+mj-lt"/>
                <a:ea typeface="+mj-ea"/>
                <a:cs typeface="+mj-cs"/>
              </a:rPr>
              <a:t>VI.2 </a:t>
            </a:r>
            <a:r>
              <a:rPr lang="en-US" sz="2800" b="1" kern="0" dirty="0" smtClean="0">
                <a:solidFill>
                  <a:schemeClr val="bg1"/>
                </a:solidFill>
                <a:latin typeface="+mj-lt"/>
                <a:ea typeface="+mj-ea"/>
                <a:cs typeface="+mj-cs"/>
              </a:rPr>
              <a:t>Update of the ERSE-CNE study on cross border tariffs between Portugal and Spain</a:t>
            </a:r>
            <a:endParaRPr kumimoji="0" lang="de-DE" sz="2400" b="1" i="0" u="none" strike="noStrike" kern="0" cap="none" spc="0" normalizeH="0" baseline="0" noProof="0" dirty="0" smtClean="0">
              <a:ln>
                <a:noFill/>
              </a:ln>
              <a:solidFill>
                <a:schemeClr val="bg1"/>
              </a:solidFill>
              <a:effectLst/>
              <a:uLnTx/>
              <a:uFillTx/>
              <a:latin typeface="+mj-lt"/>
              <a:ea typeface="+mj-ea"/>
              <a:cs typeface="+mj-cs"/>
            </a:endParaRPr>
          </a:p>
        </p:txBody>
      </p:sp>
    </p:spTree>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3 Rectángulo"/>
          <p:cNvSpPr>
            <a:spLocks noChangeArrowheads="1"/>
          </p:cNvSpPr>
          <p:nvPr/>
        </p:nvSpPr>
        <p:spPr bwMode="auto">
          <a:xfrm>
            <a:off x="428625" y="2928938"/>
            <a:ext cx="8001000" cy="1848711"/>
          </a:xfrm>
          <a:prstGeom prst="rect">
            <a:avLst/>
          </a:prstGeom>
          <a:noFill/>
          <a:ln w="9525">
            <a:noFill/>
            <a:miter lim="800000"/>
            <a:headEnd/>
            <a:tailEnd/>
          </a:ln>
        </p:spPr>
        <p:txBody>
          <a:bodyPr>
            <a:spAutoFit/>
          </a:bodyPr>
          <a:lstStyle/>
          <a:p>
            <a:pPr marL="355600" indent="-263525" algn="ctr">
              <a:lnSpc>
                <a:spcPct val="120000"/>
              </a:lnSpc>
              <a:spcBef>
                <a:spcPts val="600"/>
              </a:spcBef>
              <a:spcAft>
                <a:spcPts val="200"/>
              </a:spcAft>
            </a:pPr>
            <a:r>
              <a:rPr lang="en-US" sz="2800" dirty="0" smtClean="0">
                <a:solidFill>
                  <a:srgbClr val="264D74"/>
                </a:solidFill>
              </a:rPr>
              <a:t>VI. MIBGAS</a:t>
            </a:r>
          </a:p>
          <a:p>
            <a:pPr marL="355600" indent="-263525" algn="ctr">
              <a:lnSpc>
                <a:spcPct val="120000"/>
              </a:lnSpc>
              <a:spcBef>
                <a:spcPts val="600"/>
              </a:spcBef>
              <a:spcAft>
                <a:spcPts val="200"/>
              </a:spcAft>
            </a:pPr>
            <a:r>
              <a:rPr lang="en-US" sz="2800" dirty="0" smtClean="0">
                <a:solidFill>
                  <a:srgbClr val="264D74"/>
                </a:solidFill>
              </a:rPr>
              <a:t>VI.1 Proposal to achieve an integrated market</a:t>
            </a:r>
          </a:p>
          <a:p>
            <a:pPr marL="355600" indent="-263525" algn="ctr">
              <a:lnSpc>
                <a:spcPct val="120000"/>
              </a:lnSpc>
              <a:spcBef>
                <a:spcPts val="600"/>
              </a:spcBef>
              <a:spcAft>
                <a:spcPts val="200"/>
              </a:spcAft>
            </a:pPr>
            <a:endParaRPr lang="en-US" sz="2800"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1285875" y="71438"/>
            <a:ext cx="7750175" cy="928687"/>
          </a:xfrm>
        </p:spPr>
        <p:txBody>
          <a:bodyPr lIns="0" tIns="0" rIns="0" bIns="0" anchor="b" anchorCtr="0"/>
          <a:lstStyle/>
          <a:p>
            <a:r>
              <a:rPr lang="de-DE" dirty="0" smtClean="0"/>
              <a:t>VI.1 Proposal to achieve an integrated market</a:t>
            </a:r>
            <a:endParaRPr lang="de-DE" sz="2400" dirty="0" smtClean="0"/>
          </a:p>
        </p:txBody>
      </p:sp>
      <p:sp>
        <p:nvSpPr>
          <p:cNvPr id="22531" name="Text Box 3"/>
          <p:cNvSpPr txBox="1">
            <a:spLocks noChangeArrowheads="1"/>
          </p:cNvSpPr>
          <p:nvPr/>
        </p:nvSpPr>
        <p:spPr bwMode="auto">
          <a:xfrm>
            <a:off x="2071688" y="6215063"/>
            <a:ext cx="4967287" cy="457200"/>
          </a:xfrm>
          <a:prstGeom prst="rect">
            <a:avLst/>
          </a:prstGeom>
          <a:noFill/>
          <a:ln w="9525">
            <a:noFill/>
            <a:miter lim="800000"/>
            <a:headEnd/>
            <a:tailEnd/>
          </a:ln>
        </p:spPr>
        <p:txBody>
          <a:bodyPr>
            <a:spAutoFit/>
          </a:bodyPr>
          <a:lstStyle/>
          <a:p>
            <a:pPr>
              <a:spcBef>
                <a:spcPct val="50000"/>
              </a:spcBef>
              <a:buClr>
                <a:schemeClr val="tx2"/>
              </a:buClr>
            </a:pPr>
            <a:endParaRPr lang="de-DE" sz="2400">
              <a:solidFill>
                <a:schemeClr val="bg1"/>
              </a:solidFill>
            </a:endParaRPr>
          </a:p>
        </p:txBody>
      </p:sp>
      <p:sp>
        <p:nvSpPr>
          <p:cNvPr id="4" name="Rectangle 469"/>
          <p:cNvSpPr>
            <a:spLocks noChangeArrowheads="1"/>
          </p:cNvSpPr>
          <p:nvPr/>
        </p:nvSpPr>
        <p:spPr bwMode="auto">
          <a:xfrm>
            <a:off x="107504" y="1412776"/>
            <a:ext cx="8856984" cy="5256584"/>
          </a:xfrm>
          <a:prstGeom prst="rect">
            <a:avLst/>
          </a:prstGeom>
          <a:noFill/>
          <a:ln w="9525">
            <a:noFill/>
            <a:miter lim="800000"/>
            <a:headEnd/>
            <a:tailEnd/>
          </a:ln>
        </p:spPr>
        <p:txBody>
          <a:bodyPr/>
          <a:lstStyle/>
          <a:p>
            <a:pPr marL="534988" lvl="1" indent="-261938" algn="just" defTabSz="336550" eaLnBrk="0" hangingPunct="0">
              <a:lnSpc>
                <a:spcPct val="120000"/>
              </a:lnSpc>
              <a:spcBef>
                <a:spcPts val="0"/>
              </a:spcBef>
              <a:spcAft>
                <a:spcPts val="300"/>
              </a:spcAft>
              <a:buClr>
                <a:srgbClr val="264D74"/>
              </a:buClr>
            </a:pPr>
            <a:r>
              <a:rPr lang="en-GB" sz="2000" b="1" dirty="0" smtClean="0">
                <a:solidFill>
                  <a:srgbClr val="264D74"/>
                </a:solidFill>
              </a:rPr>
              <a:t>Regulators common position concerning the priorities for MIBGAS development</a:t>
            </a:r>
          </a:p>
          <a:p>
            <a:pPr marL="534988" lvl="1" indent="-261938" algn="just" defTabSz="336550" eaLnBrk="0" hangingPunct="0">
              <a:lnSpc>
                <a:spcPct val="120000"/>
              </a:lnSpc>
              <a:spcBef>
                <a:spcPts val="0"/>
              </a:spcBef>
              <a:spcAft>
                <a:spcPts val="300"/>
              </a:spcAft>
              <a:buClr>
                <a:srgbClr val="264D74"/>
              </a:buClr>
              <a:buFont typeface="Wingdings" pitchFamily="2" charset="2"/>
              <a:buChar char="ü"/>
            </a:pPr>
            <a:r>
              <a:rPr lang="en-GB" dirty="0" smtClean="0">
                <a:solidFill>
                  <a:srgbClr val="264D74"/>
                </a:solidFill>
              </a:rPr>
              <a:t>ERSE and CNE approved a common position document concerning the priorities for MIBGAS development</a:t>
            </a:r>
          </a:p>
          <a:p>
            <a:pPr marL="534988" lvl="1" indent="-261938" algn="just" defTabSz="336550" eaLnBrk="0" hangingPunct="0">
              <a:lnSpc>
                <a:spcPct val="120000"/>
              </a:lnSpc>
              <a:spcBef>
                <a:spcPts val="0"/>
              </a:spcBef>
              <a:spcAft>
                <a:spcPts val="300"/>
              </a:spcAft>
              <a:buClr>
                <a:srgbClr val="264D74"/>
              </a:buClr>
              <a:buFont typeface="Wingdings" pitchFamily="2" charset="2"/>
              <a:buChar char="ü"/>
            </a:pPr>
            <a:r>
              <a:rPr lang="en-GB" dirty="0" smtClean="0">
                <a:solidFill>
                  <a:srgbClr val="264D74"/>
                </a:solidFill>
              </a:rPr>
              <a:t>This common position document was sent to the Portuguese and Spanish Governments on 27 September</a:t>
            </a:r>
          </a:p>
          <a:p>
            <a:pPr marL="534988" lvl="1" indent="-261938" algn="just" defTabSz="336550" eaLnBrk="0" hangingPunct="0">
              <a:lnSpc>
                <a:spcPct val="120000"/>
              </a:lnSpc>
              <a:spcBef>
                <a:spcPts val="0"/>
              </a:spcBef>
              <a:spcAft>
                <a:spcPts val="300"/>
              </a:spcAft>
              <a:buClr>
                <a:srgbClr val="264D74"/>
              </a:buClr>
              <a:buFont typeface="Wingdings" pitchFamily="2" charset="2"/>
              <a:buChar char="ü"/>
            </a:pPr>
            <a:r>
              <a:rPr lang="en-GB" dirty="0" smtClean="0">
                <a:solidFill>
                  <a:srgbClr val="264D74"/>
                </a:solidFill>
              </a:rPr>
              <a:t>This common position document was triggered by the Memorandum of Understanding signed by the European Commission, the European Central Bank, the International Monetary Fund and the Portuguese Government , where it is stated that </a:t>
            </a:r>
            <a:r>
              <a:rPr lang="en-US" dirty="0" smtClean="0">
                <a:solidFill>
                  <a:srgbClr val="264D74"/>
                </a:solidFill>
              </a:rPr>
              <a:t>“In the gas market, the Government will take measures to accelerate the establishment of a functioning Iberian market for natural gas (MIBGAS), in particular through regulatory convergence. Take up political initiatives with Spanish authorities with the aim of eliminating the double tariff. [Q3-2011]”.</a:t>
            </a:r>
          </a:p>
          <a:p>
            <a:pPr marL="534988" lvl="1" indent="-261938" algn="just" defTabSz="336550" eaLnBrk="0" hangingPunct="0">
              <a:lnSpc>
                <a:spcPct val="120000"/>
              </a:lnSpc>
              <a:spcBef>
                <a:spcPts val="0"/>
              </a:spcBef>
              <a:spcAft>
                <a:spcPts val="300"/>
              </a:spcAft>
              <a:buClr>
                <a:srgbClr val="264D74"/>
              </a:buClr>
              <a:buFont typeface="Wingdings" pitchFamily="2" charset="2"/>
              <a:buChar char="ü"/>
            </a:pPr>
            <a:endParaRPr lang="en-GB" dirty="0" smtClean="0">
              <a:solidFill>
                <a:srgbClr val="264D74"/>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1285875" y="71438"/>
            <a:ext cx="7750175" cy="928687"/>
          </a:xfrm>
        </p:spPr>
        <p:txBody>
          <a:bodyPr lIns="0" tIns="0" rIns="0" bIns="0" anchor="b" anchorCtr="0"/>
          <a:lstStyle/>
          <a:p>
            <a:r>
              <a:rPr lang="de-DE" dirty="0" smtClean="0"/>
              <a:t>VI.1 Proposal to achieve an integrated market</a:t>
            </a:r>
            <a:endParaRPr lang="de-DE" sz="2400" dirty="0" smtClean="0"/>
          </a:p>
        </p:txBody>
      </p:sp>
      <p:sp>
        <p:nvSpPr>
          <p:cNvPr id="22531" name="Text Box 3"/>
          <p:cNvSpPr txBox="1">
            <a:spLocks noChangeArrowheads="1"/>
          </p:cNvSpPr>
          <p:nvPr/>
        </p:nvSpPr>
        <p:spPr bwMode="auto">
          <a:xfrm>
            <a:off x="2071688" y="6215063"/>
            <a:ext cx="4967287" cy="457200"/>
          </a:xfrm>
          <a:prstGeom prst="rect">
            <a:avLst/>
          </a:prstGeom>
          <a:noFill/>
          <a:ln w="9525">
            <a:noFill/>
            <a:miter lim="800000"/>
            <a:headEnd/>
            <a:tailEnd/>
          </a:ln>
        </p:spPr>
        <p:txBody>
          <a:bodyPr>
            <a:spAutoFit/>
          </a:bodyPr>
          <a:lstStyle/>
          <a:p>
            <a:pPr>
              <a:spcBef>
                <a:spcPct val="50000"/>
              </a:spcBef>
              <a:buClr>
                <a:schemeClr val="tx2"/>
              </a:buClr>
            </a:pPr>
            <a:endParaRPr lang="de-DE" sz="2400">
              <a:solidFill>
                <a:schemeClr val="bg1"/>
              </a:solidFill>
            </a:endParaRPr>
          </a:p>
        </p:txBody>
      </p:sp>
      <p:sp>
        <p:nvSpPr>
          <p:cNvPr id="4" name="Rectangle 469"/>
          <p:cNvSpPr>
            <a:spLocks noChangeArrowheads="1"/>
          </p:cNvSpPr>
          <p:nvPr/>
        </p:nvSpPr>
        <p:spPr bwMode="auto">
          <a:xfrm>
            <a:off x="107504" y="1412776"/>
            <a:ext cx="8856984" cy="5256584"/>
          </a:xfrm>
          <a:prstGeom prst="rect">
            <a:avLst/>
          </a:prstGeom>
          <a:noFill/>
          <a:ln w="9525">
            <a:noFill/>
            <a:miter lim="800000"/>
            <a:headEnd/>
            <a:tailEnd/>
          </a:ln>
        </p:spPr>
        <p:txBody>
          <a:bodyPr/>
          <a:lstStyle/>
          <a:p>
            <a:pPr marL="534988" lvl="1" indent="-261938" algn="just" defTabSz="336550" eaLnBrk="0" hangingPunct="0">
              <a:lnSpc>
                <a:spcPct val="120000"/>
              </a:lnSpc>
              <a:spcBef>
                <a:spcPts val="0"/>
              </a:spcBef>
              <a:spcAft>
                <a:spcPts val="300"/>
              </a:spcAft>
              <a:buClr>
                <a:srgbClr val="264D74"/>
              </a:buClr>
            </a:pPr>
            <a:r>
              <a:rPr lang="en-GB" sz="2000" b="1" dirty="0" smtClean="0">
                <a:solidFill>
                  <a:srgbClr val="264D74"/>
                </a:solidFill>
              </a:rPr>
              <a:t>Regulators common position concerning the priorities for MIBGAS development</a:t>
            </a:r>
          </a:p>
          <a:p>
            <a:pPr marL="534988" lvl="1" indent="-261938" algn="just" defTabSz="336550" eaLnBrk="0" hangingPunct="0">
              <a:lnSpc>
                <a:spcPct val="120000"/>
              </a:lnSpc>
              <a:spcBef>
                <a:spcPts val="0"/>
              </a:spcBef>
              <a:spcAft>
                <a:spcPts val="300"/>
              </a:spcAft>
              <a:buClr>
                <a:srgbClr val="264D74"/>
              </a:buClr>
              <a:buFont typeface="Wingdings" pitchFamily="2" charset="2"/>
              <a:buChar char="ü"/>
            </a:pPr>
            <a:r>
              <a:rPr lang="en-GB" dirty="0" smtClean="0">
                <a:solidFill>
                  <a:srgbClr val="264D74"/>
                </a:solidFill>
              </a:rPr>
              <a:t>The priorities identified are foreseen  in the </a:t>
            </a:r>
            <a:r>
              <a:rPr lang="en-GB" b="1" dirty="0" smtClean="0">
                <a:solidFill>
                  <a:srgbClr val="264D74"/>
                </a:solidFill>
              </a:rPr>
              <a:t>South Gas Regional Initiative Work Plan 2011-2014</a:t>
            </a:r>
          </a:p>
          <a:p>
            <a:pPr marL="534988" lvl="1" indent="-261938" algn="just" defTabSz="336550" eaLnBrk="0" hangingPunct="0">
              <a:lnSpc>
                <a:spcPct val="120000"/>
              </a:lnSpc>
              <a:spcBef>
                <a:spcPts val="0"/>
              </a:spcBef>
              <a:spcAft>
                <a:spcPts val="300"/>
              </a:spcAft>
              <a:buClr>
                <a:srgbClr val="264D74"/>
              </a:buClr>
              <a:buFont typeface="Wingdings" pitchFamily="2" charset="2"/>
              <a:buChar char="ü"/>
            </a:pPr>
            <a:r>
              <a:rPr lang="en-GB" b="1" dirty="0" smtClean="0">
                <a:solidFill>
                  <a:srgbClr val="264D74"/>
                </a:solidFill>
              </a:rPr>
              <a:t>4 priorities </a:t>
            </a:r>
            <a:r>
              <a:rPr lang="en-GB" dirty="0" smtClean="0">
                <a:solidFill>
                  <a:srgbClr val="264D74"/>
                </a:solidFill>
              </a:rPr>
              <a:t>were identified:</a:t>
            </a:r>
          </a:p>
          <a:p>
            <a:pPr marL="992188" lvl="2" indent="-261938" algn="just" defTabSz="336550" eaLnBrk="0" hangingPunct="0">
              <a:lnSpc>
                <a:spcPct val="120000"/>
              </a:lnSpc>
              <a:spcBef>
                <a:spcPts val="0"/>
              </a:spcBef>
              <a:spcAft>
                <a:spcPts val="300"/>
              </a:spcAft>
              <a:buClr>
                <a:srgbClr val="264D74"/>
              </a:buClr>
              <a:buFont typeface="Wingdings" pitchFamily="2" charset="2"/>
              <a:buChar char="ü"/>
            </a:pPr>
            <a:r>
              <a:rPr lang="en-US" b="1" dirty="0" smtClean="0">
                <a:solidFill>
                  <a:srgbClr val="264D74"/>
                </a:solidFill>
              </a:rPr>
              <a:t>CAM harmonization </a:t>
            </a:r>
            <a:r>
              <a:rPr lang="en-US" dirty="0" smtClean="0">
                <a:solidFill>
                  <a:srgbClr val="264D74"/>
                </a:solidFill>
              </a:rPr>
              <a:t>between Spain and Portugal</a:t>
            </a:r>
          </a:p>
          <a:p>
            <a:pPr marL="992188" lvl="2" indent="-261938" algn="just" defTabSz="336550" eaLnBrk="0" hangingPunct="0">
              <a:lnSpc>
                <a:spcPct val="120000"/>
              </a:lnSpc>
              <a:spcBef>
                <a:spcPts val="0"/>
              </a:spcBef>
              <a:spcAft>
                <a:spcPts val="300"/>
              </a:spcAft>
              <a:buClr>
                <a:srgbClr val="264D74"/>
              </a:buClr>
              <a:buFont typeface="Wingdings" pitchFamily="2" charset="2"/>
              <a:buChar char="ü"/>
            </a:pPr>
            <a:r>
              <a:rPr lang="en-GB" dirty="0" smtClean="0">
                <a:solidFill>
                  <a:srgbClr val="264D74"/>
                </a:solidFill>
              </a:rPr>
              <a:t> Proposal for the </a:t>
            </a:r>
            <a:r>
              <a:rPr lang="en-GB" b="1" dirty="0" smtClean="0">
                <a:solidFill>
                  <a:srgbClr val="264D74"/>
                </a:solidFill>
              </a:rPr>
              <a:t>harmonization of the access tariffs </a:t>
            </a:r>
            <a:r>
              <a:rPr lang="en-GB" dirty="0" smtClean="0">
                <a:solidFill>
                  <a:srgbClr val="264D74"/>
                </a:solidFill>
              </a:rPr>
              <a:t>applied in the interconnections between Spain and Portugal, towards the elimination of </a:t>
            </a:r>
            <a:r>
              <a:rPr lang="en-GB" dirty="0" err="1" smtClean="0">
                <a:solidFill>
                  <a:srgbClr val="264D74"/>
                </a:solidFill>
              </a:rPr>
              <a:t>pancaking</a:t>
            </a:r>
            <a:r>
              <a:rPr lang="en-GB" dirty="0" smtClean="0">
                <a:solidFill>
                  <a:srgbClr val="264D74"/>
                </a:solidFill>
              </a:rPr>
              <a:t> effects</a:t>
            </a:r>
          </a:p>
          <a:p>
            <a:pPr marL="992188" lvl="2" indent="-261938" algn="just" defTabSz="336550" eaLnBrk="0" hangingPunct="0">
              <a:lnSpc>
                <a:spcPct val="120000"/>
              </a:lnSpc>
              <a:spcBef>
                <a:spcPts val="0"/>
              </a:spcBef>
              <a:spcAft>
                <a:spcPts val="300"/>
              </a:spcAft>
              <a:buClr>
                <a:srgbClr val="264D74"/>
              </a:buClr>
              <a:buFont typeface="Wingdings" pitchFamily="2" charset="2"/>
              <a:buChar char="ü"/>
            </a:pPr>
            <a:r>
              <a:rPr lang="en-US" dirty="0" smtClean="0">
                <a:solidFill>
                  <a:srgbClr val="264D74"/>
                </a:solidFill>
              </a:rPr>
              <a:t>Proposal for the </a:t>
            </a:r>
            <a:r>
              <a:rPr lang="en-US" b="1" dirty="0" smtClean="0">
                <a:solidFill>
                  <a:srgbClr val="264D74"/>
                </a:solidFill>
              </a:rPr>
              <a:t>harmonization of the balancing mechanisms </a:t>
            </a:r>
            <a:r>
              <a:rPr lang="en-US" dirty="0" smtClean="0">
                <a:solidFill>
                  <a:srgbClr val="264D74"/>
                </a:solidFill>
              </a:rPr>
              <a:t>between Portugal and Spain</a:t>
            </a:r>
          </a:p>
          <a:p>
            <a:pPr marL="992188" lvl="2" indent="-261938" algn="just" defTabSz="336550" eaLnBrk="0" hangingPunct="0">
              <a:lnSpc>
                <a:spcPct val="120000"/>
              </a:lnSpc>
              <a:spcBef>
                <a:spcPts val="0"/>
              </a:spcBef>
              <a:spcAft>
                <a:spcPts val="300"/>
              </a:spcAft>
              <a:buClr>
                <a:srgbClr val="264D74"/>
              </a:buClr>
              <a:buFont typeface="Wingdings" pitchFamily="2" charset="2"/>
              <a:buChar char="ü"/>
            </a:pPr>
            <a:r>
              <a:rPr lang="en-US" dirty="0" smtClean="0">
                <a:solidFill>
                  <a:srgbClr val="264D74"/>
                </a:solidFill>
              </a:rPr>
              <a:t>Proposal of models for the integration of the Spanish and Portuguese gas markets into an </a:t>
            </a:r>
            <a:r>
              <a:rPr lang="en-US" b="1" dirty="0" smtClean="0">
                <a:solidFill>
                  <a:srgbClr val="264D74"/>
                </a:solidFill>
              </a:rPr>
              <a:t>Iberian Natural Gas HUB</a:t>
            </a:r>
          </a:p>
          <a:p>
            <a:pPr marL="992188" lvl="2" indent="-261938" algn="just" defTabSz="336550" eaLnBrk="0" hangingPunct="0">
              <a:lnSpc>
                <a:spcPct val="120000"/>
              </a:lnSpc>
              <a:spcBef>
                <a:spcPts val="0"/>
              </a:spcBef>
              <a:spcAft>
                <a:spcPts val="300"/>
              </a:spcAft>
              <a:buClr>
                <a:srgbClr val="264D74"/>
              </a:buClr>
              <a:buFont typeface="Wingdings" pitchFamily="2" charset="2"/>
              <a:buChar char="ü"/>
            </a:pPr>
            <a:endParaRPr lang="en-US" dirty="0" smtClean="0">
              <a:solidFill>
                <a:srgbClr val="264D74"/>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1285875" y="71438"/>
            <a:ext cx="7750175" cy="928687"/>
          </a:xfrm>
        </p:spPr>
        <p:txBody>
          <a:bodyPr lIns="0" tIns="0" rIns="0" bIns="0" anchor="b" anchorCtr="0"/>
          <a:lstStyle/>
          <a:p>
            <a:r>
              <a:rPr lang="de-DE" dirty="0" smtClean="0"/>
              <a:t>VI.1 Proposal to achieve an integrated market</a:t>
            </a:r>
            <a:endParaRPr lang="de-DE" sz="2400" dirty="0" smtClean="0"/>
          </a:p>
        </p:txBody>
      </p:sp>
      <p:sp>
        <p:nvSpPr>
          <p:cNvPr id="22531" name="Text Box 3"/>
          <p:cNvSpPr txBox="1">
            <a:spLocks noChangeArrowheads="1"/>
          </p:cNvSpPr>
          <p:nvPr/>
        </p:nvSpPr>
        <p:spPr bwMode="auto">
          <a:xfrm>
            <a:off x="2071688" y="6215063"/>
            <a:ext cx="4967287" cy="457200"/>
          </a:xfrm>
          <a:prstGeom prst="rect">
            <a:avLst/>
          </a:prstGeom>
          <a:noFill/>
          <a:ln w="9525">
            <a:noFill/>
            <a:miter lim="800000"/>
            <a:headEnd/>
            <a:tailEnd/>
          </a:ln>
        </p:spPr>
        <p:txBody>
          <a:bodyPr>
            <a:spAutoFit/>
          </a:bodyPr>
          <a:lstStyle/>
          <a:p>
            <a:pPr>
              <a:spcBef>
                <a:spcPct val="50000"/>
              </a:spcBef>
              <a:buClr>
                <a:schemeClr val="tx2"/>
              </a:buClr>
            </a:pPr>
            <a:endParaRPr lang="de-DE" sz="2400">
              <a:solidFill>
                <a:schemeClr val="bg1"/>
              </a:solidFill>
            </a:endParaRPr>
          </a:p>
        </p:txBody>
      </p:sp>
      <p:sp>
        <p:nvSpPr>
          <p:cNvPr id="4" name="Rectangle 469"/>
          <p:cNvSpPr>
            <a:spLocks noChangeArrowheads="1"/>
          </p:cNvSpPr>
          <p:nvPr/>
        </p:nvSpPr>
        <p:spPr bwMode="auto">
          <a:xfrm>
            <a:off x="107504" y="1412776"/>
            <a:ext cx="8856984" cy="5256584"/>
          </a:xfrm>
          <a:prstGeom prst="rect">
            <a:avLst/>
          </a:prstGeom>
          <a:noFill/>
          <a:ln w="9525">
            <a:noFill/>
            <a:miter lim="800000"/>
            <a:headEnd/>
            <a:tailEnd/>
          </a:ln>
        </p:spPr>
        <p:txBody>
          <a:bodyPr/>
          <a:lstStyle/>
          <a:p>
            <a:pPr marL="534988" lvl="1" indent="-261938" algn="just" defTabSz="336550" eaLnBrk="0" hangingPunct="0">
              <a:lnSpc>
                <a:spcPct val="120000"/>
              </a:lnSpc>
              <a:spcBef>
                <a:spcPts val="0"/>
              </a:spcBef>
              <a:spcAft>
                <a:spcPts val="300"/>
              </a:spcAft>
              <a:buClr>
                <a:srgbClr val="264D74"/>
              </a:buClr>
            </a:pPr>
            <a:r>
              <a:rPr lang="en-GB" sz="2000" b="1" dirty="0" smtClean="0">
                <a:solidFill>
                  <a:srgbClr val="264D74"/>
                </a:solidFill>
              </a:rPr>
              <a:t>Regulators common position concerning the priorities for MIBGAS development</a:t>
            </a:r>
          </a:p>
          <a:p>
            <a:pPr marL="534988" lvl="1" indent="-261938" algn="just" defTabSz="336550" eaLnBrk="0" hangingPunct="0">
              <a:lnSpc>
                <a:spcPct val="120000"/>
              </a:lnSpc>
              <a:spcBef>
                <a:spcPts val="0"/>
              </a:spcBef>
              <a:spcAft>
                <a:spcPts val="300"/>
              </a:spcAft>
              <a:buClr>
                <a:srgbClr val="264D74"/>
              </a:buClr>
              <a:buFont typeface="Wingdings" pitchFamily="2" charset="2"/>
              <a:buChar char="ü"/>
            </a:pPr>
            <a:r>
              <a:rPr lang="en-US" b="1" dirty="0" smtClean="0">
                <a:solidFill>
                  <a:srgbClr val="264D74"/>
                </a:solidFill>
              </a:rPr>
              <a:t>CAM harmonization </a:t>
            </a:r>
            <a:r>
              <a:rPr lang="en-US" dirty="0" smtClean="0">
                <a:solidFill>
                  <a:srgbClr val="264D74"/>
                </a:solidFill>
              </a:rPr>
              <a:t>between Spain and Portugal</a:t>
            </a:r>
          </a:p>
          <a:p>
            <a:pPr marL="992188" lvl="2" indent="-261938" algn="just" defTabSz="336550" eaLnBrk="0" hangingPunct="0">
              <a:lnSpc>
                <a:spcPct val="120000"/>
              </a:lnSpc>
              <a:spcBef>
                <a:spcPts val="0"/>
              </a:spcBef>
              <a:spcAft>
                <a:spcPts val="300"/>
              </a:spcAft>
              <a:buClr>
                <a:srgbClr val="264D74"/>
              </a:buClr>
              <a:buFont typeface="Wingdings" pitchFamily="2" charset="2"/>
              <a:buChar char="ü"/>
            </a:pPr>
            <a:r>
              <a:rPr lang="en-GB" dirty="0" smtClean="0">
                <a:solidFill>
                  <a:srgbClr val="264D74"/>
                </a:solidFill>
              </a:rPr>
              <a:t>Approval by the Regulators (ERSE and CNE)  of a common Capacity Allocation Mechanism to be applied in the interconnections between Portugal and Spain in a harmonized way by the TSO’s (REN and ENAGAS) in line with the ACER framework guidelines. TSO’s have presented to the regulatory authorities a CAM proposal for public consultation. (Conclusion: January 2012)</a:t>
            </a:r>
          </a:p>
          <a:p>
            <a:pPr marL="992188" lvl="2" indent="-261938" algn="just" defTabSz="336550" eaLnBrk="0" hangingPunct="0">
              <a:lnSpc>
                <a:spcPct val="120000"/>
              </a:lnSpc>
              <a:spcBef>
                <a:spcPts val="0"/>
              </a:spcBef>
              <a:spcAft>
                <a:spcPts val="300"/>
              </a:spcAft>
              <a:buClr>
                <a:srgbClr val="264D74"/>
              </a:buClr>
              <a:buFont typeface="Wingdings" pitchFamily="2" charset="2"/>
              <a:buChar char="ü"/>
            </a:pPr>
            <a:r>
              <a:rPr lang="en-GB" dirty="0" smtClean="0">
                <a:solidFill>
                  <a:srgbClr val="264D74"/>
                </a:solidFill>
              </a:rPr>
              <a:t>Development of a common Congestion Management  Procedure to be applied to the interconnections between Portugal and Spain. (Conclusion: January 2013)</a:t>
            </a:r>
            <a:endParaRPr lang="en-US" dirty="0" smtClean="0">
              <a:solidFill>
                <a:srgbClr val="264D74"/>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1285875" y="71438"/>
            <a:ext cx="7750175" cy="928687"/>
          </a:xfrm>
        </p:spPr>
        <p:txBody>
          <a:bodyPr lIns="0" tIns="0" rIns="0" bIns="0" anchor="b" anchorCtr="0"/>
          <a:lstStyle/>
          <a:p>
            <a:r>
              <a:rPr lang="de-DE" dirty="0" smtClean="0"/>
              <a:t>VI.1 Proposal to achieve an integrated market</a:t>
            </a:r>
            <a:endParaRPr lang="de-DE" sz="2400" dirty="0" smtClean="0"/>
          </a:p>
        </p:txBody>
      </p:sp>
      <p:sp>
        <p:nvSpPr>
          <p:cNvPr id="22531" name="Text Box 3"/>
          <p:cNvSpPr txBox="1">
            <a:spLocks noChangeArrowheads="1"/>
          </p:cNvSpPr>
          <p:nvPr/>
        </p:nvSpPr>
        <p:spPr bwMode="auto">
          <a:xfrm>
            <a:off x="2071688" y="6215063"/>
            <a:ext cx="4967287" cy="457200"/>
          </a:xfrm>
          <a:prstGeom prst="rect">
            <a:avLst/>
          </a:prstGeom>
          <a:noFill/>
          <a:ln w="9525">
            <a:noFill/>
            <a:miter lim="800000"/>
            <a:headEnd/>
            <a:tailEnd/>
          </a:ln>
        </p:spPr>
        <p:txBody>
          <a:bodyPr>
            <a:spAutoFit/>
          </a:bodyPr>
          <a:lstStyle/>
          <a:p>
            <a:pPr>
              <a:spcBef>
                <a:spcPct val="50000"/>
              </a:spcBef>
              <a:buClr>
                <a:schemeClr val="tx2"/>
              </a:buClr>
            </a:pPr>
            <a:endParaRPr lang="de-DE" sz="2400">
              <a:solidFill>
                <a:schemeClr val="bg1"/>
              </a:solidFill>
            </a:endParaRPr>
          </a:p>
        </p:txBody>
      </p:sp>
      <p:sp>
        <p:nvSpPr>
          <p:cNvPr id="4" name="Rectangle 469"/>
          <p:cNvSpPr>
            <a:spLocks noChangeArrowheads="1"/>
          </p:cNvSpPr>
          <p:nvPr/>
        </p:nvSpPr>
        <p:spPr bwMode="auto">
          <a:xfrm>
            <a:off x="107504" y="1412776"/>
            <a:ext cx="8856984" cy="5256584"/>
          </a:xfrm>
          <a:prstGeom prst="rect">
            <a:avLst/>
          </a:prstGeom>
          <a:noFill/>
          <a:ln w="9525">
            <a:noFill/>
            <a:miter lim="800000"/>
            <a:headEnd/>
            <a:tailEnd/>
          </a:ln>
        </p:spPr>
        <p:txBody>
          <a:bodyPr/>
          <a:lstStyle/>
          <a:p>
            <a:pPr marL="534988" lvl="1" indent="-261938" algn="just" defTabSz="336550" eaLnBrk="0" hangingPunct="0">
              <a:lnSpc>
                <a:spcPct val="120000"/>
              </a:lnSpc>
              <a:spcBef>
                <a:spcPts val="0"/>
              </a:spcBef>
              <a:spcAft>
                <a:spcPts val="300"/>
              </a:spcAft>
              <a:buClr>
                <a:srgbClr val="264D74"/>
              </a:buClr>
            </a:pPr>
            <a:r>
              <a:rPr lang="en-GB" sz="2000" b="1" dirty="0" smtClean="0">
                <a:solidFill>
                  <a:srgbClr val="264D74"/>
                </a:solidFill>
              </a:rPr>
              <a:t>Regulators common position concerning the priorities for MIBGAS development</a:t>
            </a:r>
          </a:p>
          <a:p>
            <a:pPr marL="534988" lvl="1" indent="-261938" algn="just" defTabSz="336550" eaLnBrk="0" hangingPunct="0">
              <a:lnSpc>
                <a:spcPct val="120000"/>
              </a:lnSpc>
              <a:spcBef>
                <a:spcPts val="0"/>
              </a:spcBef>
              <a:spcAft>
                <a:spcPts val="300"/>
              </a:spcAft>
              <a:buClr>
                <a:srgbClr val="264D74"/>
              </a:buClr>
              <a:buFont typeface="Wingdings" pitchFamily="2" charset="2"/>
              <a:buChar char="ü"/>
            </a:pPr>
            <a:r>
              <a:rPr lang="en-GB" dirty="0" smtClean="0">
                <a:solidFill>
                  <a:srgbClr val="264D74"/>
                </a:solidFill>
              </a:rPr>
              <a:t>Proposal for the </a:t>
            </a:r>
            <a:r>
              <a:rPr lang="en-GB" b="1" dirty="0" smtClean="0">
                <a:solidFill>
                  <a:srgbClr val="264D74"/>
                </a:solidFill>
              </a:rPr>
              <a:t>harmonization of the access tariffs </a:t>
            </a:r>
            <a:r>
              <a:rPr lang="en-GB" dirty="0" smtClean="0">
                <a:solidFill>
                  <a:srgbClr val="264D74"/>
                </a:solidFill>
              </a:rPr>
              <a:t>applied to the interconnections between Spain and Portugal, towards the elimination of </a:t>
            </a:r>
            <a:r>
              <a:rPr lang="en-GB" dirty="0" err="1" smtClean="0">
                <a:solidFill>
                  <a:srgbClr val="264D74"/>
                </a:solidFill>
              </a:rPr>
              <a:t>pancaking</a:t>
            </a:r>
            <a:r>
              <a:rPr lang="en-GB" dirty="0" smtClean="0">
                <a:solidFill>
                  <a:srgbClr val="264D74"/>
                </a:solidFill>
              </a:rPr>
              <a:t> effects</a:t>
            </a:r>
          </a:p>
          <a:p>
            <a:pPr marL="992188" lvl="2" indent="-261938" algn="just" defTabSz="336550" eaLnBrk="0" hangingPunct="0">
              <a:lnSpc>
                <a:spcPct val="120000"/>
              </a:lnSpc>
              <a:spcBef>
                <a:spcPts val="0"/>
              </a:spcBef>
              <a:spcAft>
                <a:spcPts val="300"/>
              </a:spcAft>
              <a:buClr>
                <a:srgbClr val="264D74"/>
              </a:buClr>
              <a:buFont typeface="Wingdings" pitchFamily="2" charset="2"/>
              <a:buChar char="ü"/>
            </a:pPr>
            <a:r>
              <a:rPr lang="en-GB" dirty="0" smtClean="0">
                <a:solidFill>
                  <a:srgbClr val="264D74"/>
                </a:solidFill>
              </a:rPr>
              <a:t>Presentation by the Regulatory Authorities (ERSE and CNE) of an action proposal for the harmonization of the access tariffs in the interconnections between Portugal and Spain that enhance and facilitate market development avoiding tariffs </a:t>
            </a:r>
            <a:r>
              <a:rPr lang="en-GB" dirty="0" err="1" smtClean="0">
                <a:solidFill>
                  <a:srgbClr val="264D74"/>
                </a:solidFill>
              </a:rPr>
              <a:t>pancaking</a:t>
            </a:r>
            <a:r>
              <a:rPr lang="en-GB" dirty="0" smtClean="0">
                <a:solidFill>
                  <a:srgbClr val="264D74"/>
                </a:solidFill>
              </a:rPr>
              <a:t> effects on cross border flows. Taking into account the dispositions foreseen in the directives these tariffs and/or the methodologies for their calculation shall be approved and implemented by the National Regulators. (Conclusion December 2011) </a:t>
            </a:r>
          </a:p>
          <a:p>
            <a:pPr marL="992188" lvl="2" indent="-261938" algn="just" defTabSz="336550" eaLnBrk="0" hangingPunct="0">
              <a:lnSpc>
                <a:spcPct val="120000"/>
              </a:lnSpc>
              <a:spcBef>
                <a:spcPts val="0"/>
              </a:spcBef>
              <a:spcAft>
                <a:spcPts val="300"/>
              </a:spcAft>
              <a:buClr>
                <a:srgbClr val="264D74"/>
              </a:buClr>
              <a:buFont typeface="Wingdings" pitchFamily="2" charset="2"/>
              <a:buChar char="ü"/>
            </a:pPr>
            <a:endParaRPr lang="en-US" dirty="0" smtClean="0">
              <a:solidFill>
                <a:srgbClr val="264D74"/>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1285875" y="71438"/>
            <a:ext cx="7750175" cy="928687"/>
          </a:xfrm>
        </p:spPr>
        <p:txBody>
          <a:bodyPr lIns="0" tIns="0" rIns="0" bIns="0" anchor="b" anchorCtr="0"/>
          <a:lstStyle/>
          <a:p>
            <a:r>
              <a:rPr lang="de-DE" dirty="0" smtClean="0"/>
              <a:t>VI.1 Proposal to achieve an integrated market</a:t>
            </a:r>
            <a:endParaRPr lang="de-DE" sz="2400" dirty="0" smtClean="0"/>
          </a:p>
        </p:txBody>
      </p:sp>
      <p:sp>
        <p:nvSpPr>
          <p:cNvPr id="22531" name="Text Box 3"/>
          <p:cNvSpPr txBox="1">
            <a:spLocks noChangeArrowheads="1"/>
          </p:cNvSpPr>
          <p:nvPr/>
        </p:nvSpPr>
        <p:spPr bwMode="auto">
          <a:xfrm>
            <a:off x="2071688" y="6215063"/>
            <a:ext cx="4967287" cy="457200"/>
          </a:xfrm>
          <a:prstGeom prst="rect">
            <a:avLst/>
          </a:prstGeom>
          <a:noFill/>
          <a:ln w="9525">
            <a:noFill/>
            <a:miter lim="800000"/>
            <a:headEnd/>
            <a:tailEnd/>
          </a:ln>
        </p:spPr>
        <p:txBody>
          <a:bodyPr>
            <a:spAutoFit/>
          </a:bodyPr>
          <a:lstStyle/>
          <a:p>
            <a:pPr>
              <a:spcBef>
                <a:spcPct val="50000"/>
              </a:spcBef>
              <a:buClr>
                <a:schemeClr val="tx2"/>
              </a:buClr>
            </a:pPr>
            <a:endParaRPr lang="de-DE" sz="2400">
              <a:solidFill>
                <a:schemeClr val="bg1"/>
              </a:solidFill>
            </a:endParaRPr>
          </a:p>
        </p:txBody>
      </p:sp>
      <p:sp>
        <p:nvSpPr>
          <p:cNvPr id="4" name="Rectangle 469"/>
          <p:cNvSpPr>
            <a:spLocks noChangeArrowheads="1"/>
          </p:cNvSpPr>
          <p:nvPr/>
        </p:nvSpPr>
        <p:spPr bwMode="auto">
          <a:xfrm>
            <a:off x="107504" y="1412776"/>
            <a:ext cx="8856984" cy="5256584"/>
          </a:xfrm>
          <a:prstGeom prst="rect">
            <a:avLst/>
          </a:prstGeom>
          <a:noFill/>
          <a:ln w="9525">
            <a:noFill/>
            <a:miter lim="800000"/>
            <a:headEnd/>
            <a:tailEnd/>
          </a:ln>
        </p:spPr>
        <p:txBody>
          <a:bodyPr/>
          <a:lstStyle/>
          <a:p>
            <a:pPr marL="534988" lvl="1" indent="-261938" algn="just" defTabSz="336550" eaLnBrk="0" hangingPunct="0">
              <a:lnSpc>
                <a:spcPct val="120000"/>
              </a:lnSpc>
              <a:spcBef>
                <a:spcPts val="0"/>
              </a:spcBef>
              <a:spcAft>
                <a:spcPts val="300"/>
              </a:spcAft>
              <a:buClr>
                <a:srgbClr val="264D74"/>
              </a:buClr>
            </a:pPr>
            <a:r>
              <a:rPr lang="en-GB" sz="2000" b="1" dirty="0" smtClean="0">
                <a:solidFill>
                  <a:srgbClr val="264D74"/>
                </a:solidFill>
              </a:rPr>
              <a:t>Regulators common position concerning the priorities for MIBGAS development</a:t>
            </a:r>
          </a:p>
          <a:p>
            <a:pPr marL="534988" lvl="1" indent="-261938" algn="just" defTabSz="336550" eaLnBrk="0" hangingPunct="0">
              <a:lnSpc>
                <a:spcPct val="120000"/>
              </a:lnSpc>
              <a:spcBef>
                <a:spcPts val="0"/>
              </a:spcBef>
              <a:spcAft>
                <a:spcPts val="300"/>
              </a:spcAft>
              <a:buClr>
                <a:srgbClr val="264D74"/>
              </a:buClr>
              <a:buFont typeface="Wingdings" pitchFamily="2" charset="2"/>
              <a:buChar char="ü"/>
            </a:pPr>
            <a:r>
              <a:rPr lang="en-US" dirty="0" smtClean="0">
                <a:solidFill>
                  <a:srgbClr val="264D74"/>
                </a:solidFill>
              </a:rPr>
              <a:t>Proposal for the </a:t>
            </a:r>
            <a:r>
              <a:rPr lang="en-US" b="1" dirty="0" smtClean="0">
                <a:solidFill>
                  <a:srgbClr val="264D74"/>
                </a:solidFill>
              </a:rPr>
              <a:t>harmonization of the balancing mechanisms </a:t>
            </a:r>
            <a:r>
              <a:rPr lang="en-US" dirty="0" smtClean="0">
                <a:solidFill>
                  <a:srgbClr val="264D74"/>
                </a:solidFill>
              </a:rPr>
              <a:t>between Portugal and Spain</a:t>
            </a:r>
          </a:p>
          <a:p>
            <a:pPr marL="992188" lvl="2" indent="-261938" algn="just" defTabSz="336550" eaLnBrk="0" hangingPunct="0">
              <a:lnSpc>
                <a:spcPct val="120000"/>
              </a:lnSpc>
              <a:spcBef>
                <a:spcPts val="0"/>
              </a:spcBef>
              <a:spcAft>
                <a:spcPts val="300"/>
              </a:spcAft>
              <a:buClr>
                <a:srgbClr val="264D74"/>
              </a:buClr>
              <a:buFont typeface="Wingdings" pitchFamily="2" charset="2"/>
              <a:buChar char="ü"/>
            </a:pPr>
            <a:r>
              <a:rPr lang="en-US" dirty="0" smtClean="0">
                <a:solidFill>
                  <a:srgbClr val="264D74"/>
                </a:solidFill>
              </a:rPr>
              <a:t>Presentation by the Regulatory Authorities (ERSE and CNE) of an action proposal for the harmonization of the balancing mechanisms applied in the natural gas infrastructures, on the available flexibility to suppliers in each infrastructure, on the available balancing information and on the role of the market, the users and the TSO’s on the resolution of the unbalance situations. This proposal has to be in line with 3</a:t>
            </a:r>
            <a:r>
              <a:rPr lang="en-US" baseline="30000" dirty="0" smtClean="0">
                <a:solidFill>
                  <a:srgbClr val="264D74"/>
                </a:solidFill>
              </a:rPr>
              <a:t>rd</a:t>
            </a:r>
            <a:r>
              <a:rPr lang="en-US" dirty="0" smtClean="0">
                <a:solidFill>
                  <a:srgbClr val="264D74"/>
                </a:solidFill>
              </a:rPr>
              <a:t> Package developments and a roadmap should be also presented, in line with the other actions necessary to the implementation of MIBGAS. (Conclusion: June 2013)</a:t>
            </a:r>
          </a:p>
          <a:p>
            <a:pPr marL="992188" lvl="2" indent="-261938" algn="just" defTabSz="336550" eaLnBrk="0" hangingPunct="0">
              <a:lnSpc>
                <a:spcPct val="120000"/>
              </a:lnSpc>
              <a:spcBef>
                <a:spcPts val="0"/>
              </a:spcBef>
              <a:spcAft>
                <a:spcPts val="300"/>
              </a:spcAft>
              <a:buClr>
                <a:srgbClr val="264D74"/>
              </a:buClr>
              <a:buFont typeface="Wingdings" pitchFamily="2" charset="2"/>
              <a:buChar char="ü"/>
            </a:pPr>
            <a:endParaRPr lang="en-US" dirty="0" smtClean="0">
              <a:solidFill>
                <a:srgbClr val="264D74"/>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1285875" y="71438"/>
            <a:ext cx="7750175" cy="928687"/>
          </a:xfrm>
        </p:spPr>
        <p:txBody>
          <a:bodyPr lIns="0" tIns="0" rIns="0" bIns="0" anchor="b" anchorCtr="0"/>
          <a:lstStyle/>
          <a:p>
            <a:r>
              <a:rPr lang="de-DE" dirty="0" smtClean="0"/>
              <a:t>VI.1 Proposal to achieve an integrated market</a:t>
            </a:r>
            <a:endParaRPr lang="de-DE" sz="2400" dirty="0" smtClean="0"/>
          </a:p>
        </p:txBody>
      </p:sp>
      <p:sp>
        <p:nvSpPr>
          <p:cNvPr id="22531" name="Text Box 3"/>
          <p:cNvSpPr txBox="1">
            <a:spLocks noChangeArrowheads="1"/>
          </p:cNvSpPr>
          <p:nvPr/>
        </p:nvSpPr>
        <p:spPr bwMode="auto">
          <a:xfrm>
            <a:off x="2071688" y="6215063"/>
            <a:ext cx="4967287" cy="457200"/>
          </a:xfrm>
          <a:prstGeom prst="rect">
            <a:avLst/>
          </a:prstGeom>
          <a:noFill/>
          <a:ln w="9525">
            <a:noFill/>
            <a:miter lim="800000"/>
            <a:headEnd/>
            <a:tailEnd/>
          </a:ln>
        </p:spPr>
        <p:txBody>
          <a:bodyPr>
            <a:spAutoFit/>
          </a:bodyPr>
          <a:lstStyle/>
          <a:p>
            <a:pPr>
              <a:spcBef>
                <a:spcPct val="50000"/>
              </a:spcBef>
              <a:buClr>
                <a:schemeClr val="tx2"/>
              </a:buClr>
            </a:pPr>
            <a:endParaRPr lang="de-DE" sz="2400">
              <a:solidFill>
                <a:schemeClr val="bg1"/>
              </a:solidFill>
            </a:endParaRPr>
          </a:p>
        </p:txBody>
      </p:sp>
      <p:sp>
        <p:nvSpPr>
          <p:cNvPr id="4" name="Rectangle 469"/>
          <p:cNvSpPr>
            <a:spLocks noChangeArrowheads="1"/>
          </p:cNvSpPr>
          <p:nvPr/>
        </p:nvSpPr>
        <p:spPr bwMode="auto">
          <a:xfrm>
            <a:off x="107504" y="1412776"/>
            <a:ext cx="8856984" cy="5256584"/>
          </a:xfrm>
          <a:prstGeom prst="rect">
            <a:avLst/>
          </a:prstGeom>
          <a:noFill/>
          <a:ln w="9525">
            <a:noFill/>
            <a:miter lim="800000"/>
            <a:headEnd/>
            <a:tailEnd/>
          </a:ln>
        </p:spPr>
        <p:txBody>
          <a:bodyPr/>
          <a:lstStyle/>
          <a:p>
            <a:pPr marL="534988" lvl="1" indent="-261938" algn="just" defTabSz="336550" eaLnBrk="0" hangingPunct="0">
              <a:lnSpc>
                <a:spcPct val="120000"/>
              </a:lnSpc>
              <a:spcBef>
                <a:spcPts val="0"/>
              </a:spcBef>
              <a:spcAft>
                <a:spcPts val="300"/>
              </a:spcAft>
              <a:buClr>
                <a:srgbClr val="264D74"/>
              </a:buClr>
            </a:pPr>
            <a:r>
              <a:rPr lang="en-GB" sz="2000" b="1" dirty="0" smtClean="0">
                <a:solidFill>
                  <a:srgbClr val="264D74"/>
                </a:solidFill>
              </a:rPr>
              <a:t>Regulators common position concerning the priorities for MIBGAS development</a:t>
            </a:r>
          </a:p>
          <a:p>
            <a:pPr marL="534988" lvl="1" indent="-261938" algn="just" defTabSz="336550" eaLnBrk="0" hangingPunct="0">
              <a:lnSpc>
                <a:spcPct val="120000"/>
              </a:lnSpc>
              <a:spcBef>
                <a:spcPts val="0"/>
              </a:spcBef>
              <a:spcAft>
                <a:spcPts val="300"/>
              </a:spcAft>
              <a:buClr>
                <a:srgbClr val="264D74"/>
              </a:buClr>
              <a:buFont typeface="Wingdings" pitchFamily="2" charset="2"/>
              <a:buChar char="ü"/>
            </a:pPr>
            <a:r>
              <a:rPr lang="en-US" dirty="0" smtClean="0">
                <a:solidFill>
                  <a:srgbClr val="264D74"/>
                </a:solidFill>
              </a:rPr>
              <a:t>Proposal of models for the integration of the Spanish and Portuguese gas markets in an </a:t>
            </a:r>
            <a:r>
              <a:rPr lang="en-US" b="1" dirty="0" smtClean="0">
                <a:solidFill>
                  <a:srgbClr val="264D74"/>
                </a:solidFill>
              </a:rPr>
              <a:t>Iberian Natural Gas HUB</a:t>
            </a:r>
          </a:p>
          <a:p>
            <a:pPr marL="992188" lvl="2" indent="-261938" algn="just" defTabSz="336550" eaLnBrk="0" hangingPunct="0">
              <a:lnSpc>
                <a:spcPct val="120000"/>
              </a:lnSpc>
              <a:spcBef>
                <a:spcPts val="0"/>
              </a:spcBef>
              <a:spcAft>
                <a:spcPts val="300"/>
              </a:spcAft>
              <a:buClr>
                <a:srgbClr val="264D74"/>
              </a:buClr>
              <a:buFont typeface="Wingdings" pitchFamily="2" charset="2"/>
              <a:buChar char="ü"/>
            </a:pPr>
            <a:r>
              <a:rPr lang="en-US" dirty="0" smtClean="0">
                <a:solidFill>
                  <a:srgbClr val="264D74"/>
                </a:solidFill>
              </a:rPr>
              <a:t>Presentation by the Regulatory Authorities (ERSE and CNE) of an analyses of the possible models for the integration of the Spanish and Portuguese gas markets in a common Iberian Natural Gas HUB (National Market Areas, Regional Market Zones or Supra National Market), analyzing the advantages and drawbacks, the regulatory harmonization requisites for its implementation and a proposal roadmap for its entry into force. (Conclusion: December 2013).</a:t>
            </a:r>
          </a:p>
          <a:p>
            <a:pPr marL="992188" lvl="2" indent="-261938" algn="just" defTabSz="336550" eaLnBrk="0" hangingPunct="0">
              <a:lnSpc>
                <a:spcPct val="120000"/>
              </a:lnSpc>
              <a:spcBef>
                <a:spcPts val="0"/>
              </a:spcBef>
              <a:spcAft>
                <a:spcPts val="300"/>
              </a:spcAft>
              <a:buClr>
                <a:srgbClr val="264D74"/>
              </a:buClr>
              <a:buFont typeface="Wingdings" pitchFamily="2" charset="2"/>
              <a:buChar char="ü"/>
            </a:pPr>
            <a:endParaRPr lang="en-US" dirty="0" smtClean="0">
              <a:solidFill>
                <a:srgbClr val="264D74"/>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3 Rectángulo"/>
          <p:cNvSpPr>
            <a:spLocks noChangeArrowheads="1"/>
          </p:cNvSpPr>
          <p:nvPr/>
        </p:nvSpPr>
        <p:spPr bwMode="auto">
          <a:xfrm>
            <a:off x="428625" y="2928938"/>
            <a:ext cx="8001000" cy="2365776"/>
          </a:xfrm>
          <a:prstGeom prst="rect">
            <a:avLst/>
          </a:prstGeom>
          <a:noFill/>
          <a:ln w="9525">
            <a:noFill/>
            <a:miter lim="800000"/>
            <a:headEnd/>
            <a:tailEnd/>
          </a:ln>
        </p:spPr>
        <p:txBody>
          <a:bodyPr>
            <a:spAutoFit/>
          </a:bodyPr>
          <a:lstStyle/>
          <a:p>
            <a:pPr marL="355600" indent="-263525" algn="ctr">
              <a:lnSpc>
                <a:spcPct val="120000"/>
              </a:lnSpc>
              <a:spcBef>
                <a:spcPts val="600"/>
              </a:spcBef>
              <a:spcAft>
                <a:spcPts val="200"/>
              </a:spcAft>
            </a:pPr>
            <a:r>
              <a:rPr lang="en-US" sz="2800" dirty="0" smtClean="0">
                <a:solidFill>
                  <a:srgbClr val="264D74"/>
                </a:solidFill>
              </a:rPr>
              <a:t>VI. MIBGAS</a:t>
            </a:r>
          </a:p>
          <a:p>
            <a:pPr marL="355600" indent="-263525" algn="ctr">
              <a:lnSpc>
                <a:spcPct val="120000"/>
              </a:lnSpc>
              <a:spcBef>
                <a:spcPts val="600"/>
              </a:spcBef>
              <a:spcAft>
                <a:spcPts val="200"/>
              </a:spcAft>
            </a:pPr>
            <a:r>
              <a:rPr lang="en-US" sz="2800" dirty="0" smtClean="0">
                <a:solidFill>
                  <a:srgbClr val="264D74"/>
                </a:solidFill>
              </a:rPr>
              <a:t>VI.2 Update of the ERSE-CNE study on cross border tariffs between Portugal and Spain</a:t>
            </a:r>
          </a:p>
          <a:p>
            <a:pPr marL="355600" indent="-263525" algn="ctr">
              <a:lnSpc>
                <a:spcPct val="120000"/>
              </a:lnSpc>
              <a:spcBef>
                <a:spcPts val="600"/>
              </a:spcBef>
              <a:spcAft>
                <a:spcPts val="200"/>
              </a:spcAft>
            </a:pPr>
            <a:endParaRPr lang="en-US" sz="2800" dirty="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andard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Standarddesign">
  <a:themeElements>
    <a:clrScheme name="2_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Standard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Standarddesign">
  <a:themeElements>
    <a:clrScheme name="2_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Standard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Standard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FC5557DB7076C4F9C464F8A6FA3321A" ma:contentTypeVersion="21" ma:contentTypeDescription="Create a new document." ma:contentTypeScope="" ma:versionID="6c2611590181cec2bdf42b9405e42f9f">
  <xsd:schema xmlns:xsd="http://www.w3.org/2001/XMLSchema" xmlns:xs="http://www.w3.org/2001/XMLSchema" xmlns:p="http://schemas.microsoft.com/office/2006/metadata/properties" xmlns:ns2="985daa2e-53d8-4475-82b8-9c7d25324e34" targetNamespace="http://schemas.microsoft.com/office/2006/metadata/properties" ma:root="true" ma:fieldsID="87577735a49fbbb1e880d92c7652797e" ns2:_="">
    <xsd:import namespace="985daa2e-53d8-4475-82b8-9c7d25324e34"/>
    <xsd:element name="properties">
      <xsd:complexType>
        <xsd:sequence>
          <xsd:element name="documentManagement">
            <xsd:complexType>
              <xsd:all>
                <xsd:element ref="ns2:_dlc_DocId" minOccurs="0"/>
                <xsd:element ref="ns2:_dlc_DocIdUrl" minOccurs="0"/>
                <xsd:element ref="ns2:_dlc_DocIdPersistId" minOccurs="0"/>
                <xsd:element ref="ns2:ACER_Abstr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daa2e-53d8-4475-82b8-9c7d25324e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CER_Abstract" ma:index="11" nillable="true" ma:displayName="Abstract" ma:description="" ma:internalName="ACER_Abstract">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DocumentWithSurveyEventReceiver</Name>
    <Synchronization>Asynchronous</Synchronization>
    <Type>10002</Type>
    <SequenceNumber>11001</SequenceNumber>
    <Assembly>Acer.DocSurvey.DataModel, Version=1.0.0.0, Culture=neutral, PublicKeyToken=4521b098f10fe6ff</Assembly>
    <Class>Acer.DocSurvey.DataModel.EventReceivers.DocumentWithSurveyEventReceiver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985daa2e-53d8-4475-82b8-9c7d25324e34">ACER-2015-17222</_dlc_DocId>
    <_dlc_DocIdUrl xmlns="985daa2e-53d8-4475-82b8-9c7d25324e34">
      <Url>http://s-do-prod-ap/en/Gas/Regional_%20Intiatives/South_GRI/Meetings/IG%20Meetings/17th_South_IG/_layouts/DocIdRedir.aspx?ID=ACER-2015-17222</Url>
      <Description>ACER-2015-17222</Description>
    </_dlc_DocIdUrl>
    <ACER_Abstract xmlns="985daa2e-53d8-4475-82b8-9c7d25324e34" xsi:nil="true"/>
  </documentManagement>
</p:properties>
</file>

<file path=customXml/itemProps1.xml><?xml version="1.0" encoding="utf-8"?>
<ds:datastoreItem xmlns:ds="http://schemas.openxmlformats.org/officeDocument/2006/customXml" ds:itemID="{29C81601-BFDD-4C73-8C1B-146FB6D4167E}"/>
</file>

<file path=customXml/itemProps2.xml><?xml version="1.0" encoding="utf-8"?>
<ds:datastoreItem xmlns:ds="http://schemas.openxmlformats.org/officeDocument/2006/customXml" ds:itemID="{09FDA231-8196-4EBF-B01A-067B810C3A21}"/>
</file>

<file path=customXml/itemProps3.xml><?xml version="1.0" encoding="utf-8"?>
<ds:datastoreItem xmlns:ds="http://schemas.openxmlformats.org/officeDocument/2006/customXml" ds:itemID="{6F04642E-01CE-4ED6-8496-072441E811DC}"/>
</file>

<file path=customXml/itemProps4.xml><?xml version="1.0" encoding="utf-8"?>
<ds:datastoreItem xmlns:ds="http://schemas.openxmlformats.org/officeDocument/2006/customXml" ds:itemID="{3156C75B-B182-44DF-B503-79EFF4501D52}"/>
</file>

<file path=docProps/app.xml><?xml version="1.0" encoding="utf-8"?>
<Properties xmlns="http://schemas.openxmlformats.org/officeDocument/2006/extended-properties" xmlns:vt="http://schemas.openxmlformats.org/officeDocument/2006/docPropsVTypes">
  <Template/>
  <TotalTime>4100</TotalTime>
  <Words>907</Words>
  <Application>Microsoft Office PowerPoint</Application>
  <PresentationFormat>Presentación en pantalla (4:3)</PresentationFormat>
  <Paragraphs>53</Paragraphs>
  <Slides>11</Slides>
  <Notes>0</Notes>
  <HiddenSlides>0</HiddenSlides>
  <MMClips>0</MMClips>
  <ScaleCrop>false</ScaleCrop>
  <HeadingPairs>
    <vt:vector size="4" baseType="variant">
      <vt:variant>
        <vt:lpstr>Tema</vt:lpstr>
      </vt:variant>
      <vt:variant>
        <vt:i4>4</vt:i4>
      </vt:variant>
      <vt:variant>
        <vt:lpstr>Títulos de diapositiva</vt:lpstr>
      </vt:variant>
      <vt:variant>
        <vt:i4>11</vt:i4>
      </vt:variant>
    </vt:vector>
  </HeadingPairs>
  <TitlesOfParts>
    <vt:vector size="15" baseType="lpstr">
      <vt:lpstr>Standarddesign</vt:lpstr>
      <vt:lpstr>2_Standarddesign</vt:lpstr>
      <vt:lpstr>3_Standarddesign</vt:lpstr>
      <vt:lpstr>1_Standarddesign</vt:lpstr>
      <vt:lpstr>Diapositiva 1</vt:lpstr>
      <vt:lpstr>Diapositiva 2</vt:lpstr>
      <vt:lpstr>VI.1 Proposal to achieve an integrated market</vt:lpstr>
      <vt:lpstr>VI.1 Proposal to achieve an integrated market</vt:lpstr>
      <vt:lpstr>VI.1 Proposal to achieve an integrated market</vt:lpstr>
      <vt:lpstr>VI.1 Proposal to achieve an integrated market</vt:lpstr>
      <vt:lpstr>VI.1 Proposal to achieve an integrated market</vt:lpstr>
      <vt:lpstr>VI.1 Proposal to achieve an integrated market</vt:lpstr>
      <vt:lpstr>Diapositiva 9</vt:lpstr>
      <vt:lpstr>Diapositiva 10</vt:lpstr>
      <vt:lpstr>Next steps</vt:lpstr>
    </vt:vector>
  </TitlesOfParts>
  <Company>CEER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Simon Cran-McGreehin</dc:creator>
  <cp:lastModifiedBy>cne</cp:lastModifiedBy>
  <cp:revision>742</cp:revision>
  <dcterms:created xsi:type="dcterms:W3CDTF">2008-11-21T11:47:24Z</dcterms:created>
  <dcterms:modified xsi:type="dcterms:W3CDTF">2011-11-03T09:20:42Z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0x010100CFC5557DB7076C4F9C464F8A6FA3321A</vt:lpwstr>
  </property>
  <property fmtid="{D5CDD505-2E9C-101B-9397-08002B2CF9AE}" pid="3" name="_dlc_DocIdItemGuid">
    <vt:lpwstr>2776b452-ca4c-473d-8425-7a3f35a19ed4</vt:lpwstr>
  </property>
</Properties>
</file>